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F19C"/>
    <a:srgbClr val="56FFBB"/>
    <a:srgbClr val="65FF6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909" autoAdjust="0"/>
  </p:normalViewPr>
  <p:slideViewPr>
    <p:cSldViewPr snapToGrid="0" snapToObjects="1">
      <p:cViewPr varScale="1">
        <p:scale>
          <a:sx n="102" d="100"/>
          <a:sy n="102" d="100"/>
        </p:scale>
        <p:origin x="127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Overlay-TitleSlide.png"/>
          <p:cNvPicPr>
            <a:picLocks noChangeAspect="1"/>
          </p:cNvPicPr>
          <p:nvPr/>
        </p:nvPicPr>
        <p:blipFill>
          <a:blip r:embed="rId2"/>
          <a:stretch>
            <a:fillRect/>
          </a:stretch>
        </p:blipFill>
        <p:spPr>
          <a:xfrm>
            <a:off x="158367" y="187452"/>
            <a:ext cx="8827266" cy="6483096"/>
          </a:xfrm>
          <a:prstGeom prst="rect">
            <a:avLst/>
          </a:prstGeom>
        </p:spPr>
      </p:pic>
      <p:sp>
        <p:nvSpPr>
          <p:cNvPr id="6" name="Slide Number Placeholder 5"/>
          <p:cNvSpPr>
            <a:spLocks noGrp="1"/>
          </p:cNvSpPr>
          <p:nvPr>
            <p:ph type="sldNum" sz="quarter" idx="12"/>
          </p:nvPr>
        </p:nvSpPr>
        <p:spPr/>
        <p:txBody>
          <a:bodyPr/>
          <a:lstStyle/>
          <a:p>
            <a:fld id="{93E4AAA4-6363-4581-962D-1ACCC2D600C5}" type="slidenum">
              <a:rPr lang="en-US" smtClean="0"/>
              <a:t>‹N°›</a:t>
            </a:fld>
            <a:endParaRPr lang="en-US"/>
          </a:p>
        </p:txBody>
      </p:sp>
      <p:sp>
        <p:nvSpPr>
          <p:cNvPr id="2" name="Title 1"/>
          <p:cNvSpPr>
            <a:spLocks noGrp="1"/>
          </p:cNvSpPr>
          <p:nvPr>
            <p:ph type="ctrTitle"/>
          </p:nvPr>
        </p:nvSpPr>
        <p:spPr>
          <a:xfrm>
            <a:off x="1600200" y="2492375"/>
            <a:ext cx="6762749" cy="1470025"/>
          </a:xfrm>
        </p:spPr>
        <p:txBody>
          <a:bodyPr/>
          <a:lstStyle>
            <a:lvl1pPr algn="r">
              <a:defRPr sz="4400"/>
            </a:lvl1pPr>
          </a:lstStyle>
          <a:p>
            <a:r>
              <a:rPr lang="en-US" smtClean="0"/>
              <a:t>Click to edit Master title style</a:t>
            </a:r>
            <a:endParaRPr/>
          </a:p>
        </p:txBody>
      </p:sp>
      <p:sp>
        <p:nvSpPr>
          <p:cNvPr id="3" name="Subtitle 2"/>
          <p:cNvSpPr>
            <a:spLocks noGrp="1"/>
          </p:cNvSpPr>
          <p:nvPr>
            <p:ph type="subTitle" idx="1"/>
          </p:nvPr>
        </p:nvSpPr>
        <p:spPr>
          <a:xfrm>
            <a:off x="1600201" y="3966882"/>
            <a:ext cx="6762749" cy="1752600"/>
          </a:xfrm>
        </p:spPr>
        <p:txBody>
          <a:bodyPr>
            <a:normAutofit/>
          </a:bodyPr>
          <a:lstStyle>
            <a:lvl1pPr marL="0" indent="0" algn="r">
              <a:spcBef>
                <a:spcPts val="60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10/18/2019</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Date Placeholder 1"/>
          <p:cNvSpPr>
            <a:spLocks noGrp="1"/>
          </p:cNvSpPr>
          <p:nvPr>
            <p:ph type="dt" sz="half" idx="10"/>
          </p:nvPr>
        </p:nvSpPr>
        <p:spPr/>
        <p:txBody>
          <a:bodyPr/>
          <a:lstStyle/>
          <a:p>
            <a:fld id="{D140825E-4A15-4D39-8176-1F07E904CB30}" type="datetimeFigureOut">
              <a:rPr lang="en-US" smtClean="0"/>
              <a:t>10/18/2019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E4AAA4-6363-4581-962D-1ACCC2D600C5}" type="slidenum">
              <a:rPr lang="en-US" smtClean="0"/>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Overlay-ContentCaption.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4" y="590550"/>
            <a:ext cx="365760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693023" y="739588"/>
            <a:ext cx="3657600" cy="5308787"/>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Text Placeholder 3"/>
          <p:cNvSpPr>
            <a:spLocks noGrp="1"/>
          </p:cNvSpPr>
          <p:nvPr>
            <p:ph type="body" sz="half" idx="2"/>
          </p:nvPr>
        </p:nvSpPr>
        <p:spPr>
          <a:xfrm>
            <a:off x="779464" y="1816100"/>
            <a:ext cx="3657600" cy="3822700"/>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D140825E-4A15-4D39-8176-1F07E904CB30}" type="datetimeFigureOut">
              <a:rPr lang="en-US" smtClean="0"/>
              <a:t>10/18/2019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‹N°›</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Overlay-PictureCaption.png"/>
          <p:cNvPicPr>
            <a:picLocks noChangeAspect="1"/>
          </p:cNvPicPr>
          <p:nvPr/>
        </p:nvPicPr>
        <p:blipFill>
          <a:blip r:embed="rId2"/>
          <a:stretch>
            <a:fillRect/>
          </a:stretch>
        </p:blipFill>
        <p:spPr>
          <a:xfrm>
            <a:off x="448977" y="187452"/>
            <a:ext cx="8536656" cy="6483096"/>
          </a:xfrm>
          <a:prstGeom prst="rect">
            <a:avLst/>
          </a:prstGeom>
        </p:spPr>
      </p:pic>
      <p:sp>
        <p:nvSpPr>
          <p:cNvPr id="2" name="Title 1"/>
          <p:cNvSpPr>
            <a:spLocks noGrp="1"/>
          </p:cNvSpPr>
          <p:nvPr>
            <p:ph type="title"/>
          </p:nvPr>
        </p:nvSpPr>
        <p:spPr>
          <a:xfrm>
            <a:off x="3886200" y="533400"/>
            <a:ext cx="4476750" cy="1252538"/>
          </a:xfrm>
        </p:spPr>
        <p:txBody>
          <a:bodyPr anchor="b"/>
          <a:lstStyle>
            <a:lvl1pPr algn="l">
              <a:defRPr sz="3600" b="0"/>
            </a:lvl1pPr>
          </a:lstStyle>
          <a:p>
            <a:r>
              <a:rPr lang="en-US" smtClean="0"/>
              <a:t>Click to edit Master title style</a:t>
            </a:r>
            <a:endParaRPr/>
          </a:p>
        </p:txBody>
      </p:sp>
      <p:sp>
        <p:nvSpPr>
          <p:cNvPr id="4" name="Text Placeholder 3"/>
          <p:cNvSpPr>
            <a:spLocks noGrp="1"/>
          </p:cNvSpPr>
          <p:nvPr>
            <p:ph type="body" sz="half" idx="2"/>
          </p:nvPr>
        </p:nvSpPr>
        <p:spPr>
          <a:xfrm>
            <a:off x="3886124" y="1828800"/>
            <a:ext cx="4474539"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3886124" y="6288741"/>
            <a:ext cx="1887537" cy="365125"/>
          </a:xfrm>
        </p:spPr>
        <p:txBody>
          <a:bodyPr/>
          <a:lstStyle/>
          <a:p>
            <a:fld id="{D140825E-4A15-4D39-8176-1F07E904CB30}" type="datetimeFigureOut">
              <a:rPr lang="en-US" smtClean="0"/>
              <a:t>10/18/2019</a:t>
            </a:fld>
            <a:endParaRPr lang="en-US"/>
          </a:p>
        </p:txBody>
      </p:sp>
      <p:sp>
        <p:nvSpPr>
          <p:cNvPr id="6" name="Footer Placeholder 5"/>
          <p:cNvSpPr>
            <a:spLocks noGrp="1"/>
          </p:cNvSpPr>
          <p:nvPr>
            <p:ph type="ftr" sz="quarter" idx="11"/>
          </p:nvPr>
        </p:nvSpPr>
        <p:spPr>
          <a:xfrm>
            <a:off x="5867399" y="6288741"/>
            <a:ext cx="2675965"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‹N°›</a:t>
            </a:fld>
            <a:endParaRPr lang="en-US"/>
          </a:p>
        </p:txBody>
      </p:sp>
      <p:sp>
        <p:nvSpPr>
          <p:cNvPr id="3" name="Picture Placeholder 2"/>
          <p:cNvSpPr>
            <a:spLocks noGrp="1"/>
          </p:cNvSpPr>
          <p:nvPr>
            <p:ph type="pic" idx="1"/>
          </p:nvPr>
        </p:nvSpPr>
        <p:spPr>
          <a:xfrm flipH="1">
            <a:off x="188253" y="179292"/>
            <a:ext cx="3281087" cy="6483096"/>
          </a:xfrm>
          <a:prstGeom prst="round1Rect">
            <a:avLst>
              <a:gd name="adj" fmla="val 17325"/>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4710953" y="533400"/>
            <a:ext cx="3657600" cy="1252538"/>
          </a:xfrm>
        </p:spPr>
        <p:txBody>
          <a:bodyPr anchor="b"/>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596153" y="1600199"/>
            <a:ext cx="3657600" cy="3657601"/>
          </a:xfrm>
          <a:prstGeom prst="ellipse">
            <a:avLst/>
          </a:prstGeom>
          <a:blipFill dpi="0" rotWithShape="0">
            <a:blip r:embed="rId3" cstate="print"/>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4710412" y="1828800"/>
            <a:ext cx="3657600"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D140825E-4A15-4D39-8176-1F07E904CB30}" type="datetimeFigureOut">
              <a:rPr lang="en-US" smtClean="0"/>
              <a:t>10/18/2019</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‹N°›</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808038" y="3778624"/>
            <a:ext cx="7560515" cy="1102658"/>
          </a:xfrm>
        </p:spPr>
        <p:txBody>
          <a:bodyPr anchor="b"/>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871584" y="762000"/>
            <a:ext cx="7427726" cy="2989730"/>
          </a:xfrm>
          <a:prstGeom prst="roundRect">
            <a:avLst>
              <a:gd name="adj" fmla="val 7476"/>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808034" y="4827493"/>
            <a:ext cx="7559977" cy="1220881"/>
          </a:xfrm>
        </p:spPr>
        <p:txBody>
          <a:bodyPr>
            <a:normAutofit/>
          </a:bodyPr>
          <a:lstStyle>
            <a:lvl1pPr marL="0" indent="0">
              <a:spcBef>
                <a:spcPts val="3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D140825E-4A15-4D39-8176-1F07E904CB30}" type="datetimeFigureOut">
              <a:rPr lang="en-US" smtClean="0"/>
              <a:t>10/18/2019</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‹N°›</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10/18/2019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‹N°›</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Vertical Title 1"/>
          <p:cNvSpPr>
            <a:spLocks noGrp="1"/>
          </p:cNvSpPr>
          <p:nvPr>
            <p:ph type="title" orient="vert"/>
          </p:nvPr>
        </p:nvSpPr>
        <p:spPr>
          <a:xfrm>
            <a:off x="7328646" y="779463"/>
            <a:ext cx="1358153" cy="526891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779462" y="779464"/>
            <a:ext cx="6170613" cy="5268911"/>
          </a:xfrm>
        </p:spPr>
        <p:txBody>
          <a:bodyPr vert="eaVert"/>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10/18/2019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10/18/2019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Overlay-SectionHeader.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3" y="2591360"/>
            <a:ext cx="7583487" cy="1362075"/>
          </a:xfrm>
        </p:spPr>
        <p:txBody>
          <a:bodyPr anchor="b" anchorCtr="0">
            <a:noAutofit/>
          </a:bodyPr>
          <a:lstStyle>
            <a:lvl1pPr algn="l">
              <a:defRPr sz="4400" b="1"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779463" y="3950354"/>
            <a:ext cx="7583487" cy="1500187"/>
          </a:xfrm>
        </p:spPr>
        <p:txBody>
          <a:bodyPr anchor="t" anchorCtr="0"/>
          <a:lstStyle>
            <a:lvl1pPr marL="0" indent="0" algn="l">
              <a:spcBef>
                <a:spcPts val="600"/>
              </a:spcBef>
              <a:buNone/>
              <a:defRPr sz="20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D140825E-4A15-4D39-8176-1F07E904CB30}" type="datetimeFigureOut">
              <a:rPr lang="en-US" smtClean="0"/>
              <a:t>10/18/2019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Content Placeholder 3"/>
          <p:cNvSpPr>
            <a:spLocks noGrp="1"/>
          </p:cNvSpPr>
          <p:nvPr>
            <p:ph sz="half" idx="2"/>
          </p:nvPr>
        </p:nvSpPr>
        <p:spPr>
          <a:xfrm>
            <a:off x="4688541"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10/18/2019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4" name="Picture 13"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a:xfrm>
            <a:off x="779463" y="381000"/>
            <a:ext cx="7583487" cy="1044388"/>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9463"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9463"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5" name="Text Placeholder 4"/>
          <p:cNvSpPr>
            <a:spLocks noGrp="1"/>
          </p:cNvSpPr>
          <p:nvPr>
            <p:ph type="body" sz="quarter" idx="3"/>
          </p:nvPr>
        </p:nvSpPr>
        <p:spPr>
          <a:xfrm>
            <a:off x="4705350"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05350"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7" name="Date Placeholder 6"/>
          <p:cNvSpPr>
            <a:spLocks noGrp="1"/>
          </p:cNvSpPr>
          <p:nvPr>
            <p:ph type="dt" sz="half" idx="10"/>
          </p:nvPr>
        </p:nvSpPr>
        <p:spPr/>
        <p:txBody>
          <a:bodyPr/>
          <a:lstStyle/>
          <a:p>
            <a:fld id="{D140825E-4A15-4D39-8176-1F07E904CB30}" type="datetimeFigureOut">
              <a:rPr lang="en-US" smtClean="0"/>
              <a:t>10/18/2019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E4AAA4-6363-4581-962D-1ACCC2D600C5}" type="slidenum">
              <a:rPr lang="en-US" smtClean="0"/>
              <a:t>‹N°›</a:t>
            </a:fld>
            <a:endParaRPr lang="en-US"/>
          </a:p>
        </p:txBody>
      </p:sp>
      <p:cxnSp>
        <p:nvCxnSpPr>
          <p:cNvPr id="12" name="Straight Connector 11"/>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1"/>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10/18/2019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‹N°›</a:t>
            </a:fld>
            <a:endParaRPr lang="en-US"/>
          </a:p>
        </p:txBody>
      </p:sp>
      <p:sp>
        <p:nvSpPr>
          <p:cNvPr id="10" name="Content Placeholder 2"/>
          <p:cNvSpPr>
            <a:spLocks noGrp="1"/>
          </p:cNvSpPr>
          <p:nvPr>
            <p:ph sz="half" idx="13"/>
          </p:nvPr>
        </p:nvSpPr>
        <p:spPr>
          <a:xfrm>
            <a:off x="779462" y="3991816"/>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p>
          <a:p>
            <a:pPr lvl="4"/>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10/18/2019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‹N°›</a:t>
            </a:fld>
            <a:endParaRPr lang="en-US"/>
          </a:p>
        </p:txBody>
      </p:sp>
      <p:sp>
        <p:nvSpPr>
          <p:cNvPr id="10"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p>
          <a:p>
            <a:pPr lvl="4"/>
            <a:endParaRPr dirty="0"/>
          </a:p>
        </p:txBody>
      </p:sp>
      <p:sp>
        <p:nvSpPr>
          <p:cNvPr id="11" name="Content Placeholder 2"/>
          <p:cNvSpPr>
            <a:spLocks noGrp="1"/>
          </p:cNvSpPr>
          <p:nvPr>
            <p:ph sz="half" idx="14"/>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D140825E-4A15-4D39-8176-1F07E904CB30}" type="datetimeFigureOut">
              <a:rPr lang="en-US" smtClean="0"/>
              <a:t>10/18/2019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‹N°›</a:t>
            </a:fld>
            <a:endParaRPr lang="en-US"/>
          </a:p>
        </p:txBody>
      </p:sp>
      <p:sp>
        <p:nvSpPr>
          <p:cNvPr id="12" name="Content Placeholder 2"/>
          <p:cNvSpPr>
            <a:spLocks noGrp="1"/>
          </p:cNvSpPr>
          <p:nvPr>
            <p:ph sz="half" idx="14"/>
          </p:nvPr>
        </p:nvSpPr>
        <p:spPr>
          <a:xfrm>
            <a:off x="77946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13" name="Content Placeholder 2"/>
          <p:cNvSpPr>
            <a:spLocks noGrp="1"/>
          </p:cNvSpPr>
          <p:nvPr>
            <p:ph sz="half" idx="15"/>
          </p:nvPr>
        </p:nvSpPr>
        <p:spPr>
          <a:xfrm>
            <a:off x="77946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p>
          <a:p>
            <a:pPr lvl="4"/>
            <a:endParaRPr dirty="0"/>
          </a:p>
        </p:txBody>
      </p:sp>
      <p:sp>
        <p:nvSpPr>
          <p:cNvPr id="14"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15"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D140825E-4A15-4D39-8176-1F07E904CB30}" type="datetimeFigureOut">
              <a:rPr lang="en-US" smtClean="0"/>
              <a:t>10/18/2019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E4AAA4-6363-4581-962D-1ACCC2D600C5}" type="slidenum">
              <a:rPr lang="en-US" smtClean="0"/>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ound Diagonal Corner Rectangle 7"/>
          <p:cNvSpPr/>
          <p:nvPr/>
        </p:nvSpPr>
        <p:spPr>
          <a:xfrm>
            <a:off x="189707" y="189707"/>
            <a:ext cx="8764587" cy="6478587"/>
          </a:xfrm>
          <a:prstGeom prst="round2DiagRect">
            <a:avLst>
              <a:gd name="adj1" fmla="val 9416"/>
              <a:gd name="adj2" fmla="val 0"/>
            </a:avLst>
          </a:prstGeom>
          <a:gradFill>
            <a:gsLst>
              <a:gs pos="1700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779463" y="381000"/>
            <a:ext cx="7583487" cy="1044388"/>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779463" y="1828800"/>
            <a:ext cx="7583487" cy="420893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2"/>
          </p:nvPr>
        </p:nvSpPr>
        <p:spPr>
          <a:xfrm>
            <a:off x="381000" y="6288741"/>
            <a:ext cx="1887537" cy="365125"/>
          </a:xfrm>
          <a:prstGeom prst="rect">
            <a:avLst/>
          </a:prstGeom>
        </p:spPr>
        <p:txBody>
          <a:bodyPr vert="horz" lIns="91440" tIns="45720" rIns="91440" bIns="45720" rtlCol="0" anchor="ctr"/>
          <a:lstStyle>
            <a:lvl1pPr algn="l">
              <a:defRPr sz="1200">
                <a:solidFill>
                  <a:schemeClr val="bg2"/>
                </a:solidFill>
              </a:defRPr>
            </a:lvl1pPr>
          </a:lstStyle>
          <a:p>
            <a:fld id="{D140825E-4A15-4D39-8176-1F07E904CB30}" type="datetimeFigureOut">
              <a:rPr lang="en-US" smtClean="0"/>
              <a:t>10/18/2019</a:t>
            </a:fld>
            <a:endParaRPr lang="en-US"/>
          </a:p>
        </p:txBody>
      </p:sp>
      <p:sp>
        <p:nvSpPr>
          <p:cNvPr id="5" name="Footer Placeholder 4"/>
          <p:cNvSpPr>
            <a:spLocks noGrp="1"/>
          </p:cNvSpPr>
          <p:nvPr>
            <p:ph type="ftr" sz="quarter" idx="3"/>
          </p:nvPr>
        </p:nvSpPr>
        <p:spPr>
          <a:xfrm>
            <a:off x="3304615" y="6288741"/>
            <a:ext cx="5238750" cy="365125"/>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6" name="Slide Number Placeholder 5"/>
          <p:cNvSpPr>
            <a:spLocks noGrp="1"/>
          </p:cNvSpPr>
          <p:nvPr>
            <p:ph type="sldNum" sz="quarter" idx="4"/>
          </p:nvPr>
        </p:nvSpPr>
        <p:spPr>
          <a:xfrm>
            <a:off x="8404411" y="219635"/>
            <a:ext cx="493059" cy="365125"/>
          </a:xfrm>
          <a:prstGeom prst="rect">
            <a:avLst/>
          </a:prstGeom>
        </p:spPr>
        <p:txBody>
          <a:bodyPr vert="horz" lIns="91440" tIns="45720" rIns="91440" bIns="45720" rtlCol="0" anchor="ctr"/>
          <a:lstStyle>
            <a:lvl1pPr algn="r">
              <a:defRPr sz="1200">
                <a:solidFill>
                  <a:schemeClr val="tx2"/>
                </a:solidFill>
              </a:defRPr>
            </a:lvl1pPr>
          </a:lstStyle>
          <a:p>
            <a:fld id="{93E4AAA4-6363-4581-962D-1ACCC2D600C5}" type="slidenum">
              <a:rPr lang="en-US" smtClean="0"/>
              <a:t>‹N°›</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914400" rtl="0" eaLnBrk="1" latinLnBrk="0" hangingPunct="1">
        <a:spcBef>
          <a:spcPct val="0"/>
        </a:spcBef>
        <a:buNone/>
        <a:defRPr sz="3800" kern="1200">
          <a:solidFill>
            <a:schemeClr val="bg1"/>
          </a:solidFill>
          <a:latin typeface="+mj-lt"/>
          <a:ea typeface="+mj-ea"/>
          <a:cs typeface="+mj-cs"/>
        </a:defRPr>
      </a:lvl1pPr>
    </p:titleStyle>
    <p:body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77875" y="587375"/>
            <a:ext cx="7254874" cy="2000251"/>
          </a:xfrm>
        </p:spPr>
        <p:txBody>
          <a:bodyPr/>
          <a:lstStyle/>
          <a:p>
            <a:r>
              <a:rPr lang="fr-FR" sz="4800" dirty="0" smtClean="0">
                <a:solidFill>
                  <a:srgbClr val="CCFFCC"/>
                </a:solidFill>
                <a:latin typeface="Arial Black"/>
                <a:cs typeface="Arial Black"/>
              </a:rPr>
              <a:t>Hypnose  et  Douleur</a:t>
            </a:r>
            <a:endParaRPr lang="fr-FR" sz="4800" dirty="0">
              <a:solidFill>
                <a:srgbClr val="CCFFCC"/>
              </a:solidFill>
              <a:latin typeface="Arial Black"/>
              <a:cs typeface="Arial Black"/>
            </a:endParaRPr>
          </a:p>
        </p:txBody>
      </p:sp>
      <p:sp>
        <p:nvSpPr>
          <p:cNvPr id="3" name="Sous-titre 2"/>
          <p:cNvSpPr>
            <a:spLocks noGrp="1"/>
          </p:cNvSpPr>
          <p:nvPr>
            <p:ph type="subTitle" idx="1"/>
          </p:nvPr>
        </p:nvSpPr>
        <p:spPr>
          <a:xfrm>
            <a:off x="428626" y="3812614"/>
            <a:ext cx="6762749" cy="1752600"/>
          </a:xfrm>
        </p:spPr>
        <p:txBody>
          <a:bodyPr>
            <a:normAutofit/>
          </a:bodyPr>
          <a:lstStyle/>
          <a:p>
            <a:r>
              <a:rPr lang="fr-FR" sz="2000" dirty="0" smtClean="0"/>
              <a:t>Docteur Francis GAJAN  -  ROUEN  -  nov. 2019</a:t>
            </a:r>
            <a:endParaRPr lang="fr-FR" sz="2000" dirty="0"/>
          </a:p>
        </p:txBody>
      </p:sp>
    </p:spTree>
    <p:extLst>
      <p:ext uri="{BB962C8B-B14F-4D97-AF65-F5344CB8AC3E}">
        <p14:creationId xmlns:p14="http://schemas.microsoft.com/office/powerpoint/2010/main" val="110330938"/>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4000" y="698500"/>
            <a:ext cx="9240837" cy="1044388"/>
          </a:xfrm>
        </p:spPr>
        <p:txBody>
          <a:bodyPr/>
          <a:lstStyle/>
          <a:p>
            <a:r>
              <a:rPr lang="fr-FR" sz="3600" dirty="0" smtClean="0">
                <a:solidFill>
                  <a:srgbClr val="CCFFCC"/>
                </a:solidFill>
              </a:rPr>
              <a:t>Les 3 Actions de l’Hypnose sur la Douleur</a:t>
            </a:r>
            <a:endParaRPr lang="fr-FR" sz="3600" dirty="0">
              <a:solidFill>
                <a:srgbClr val="CCFFCC"/>
              </a:solidFill>
            </a:endParaRPr>
          </a:p>
        </p:txBody>
      </p:sp>
      <p:sp>
        <p:nvSpPr>
          <p:cNvPr id="3" name="Espace réservé du contenu 2"/>
          <p:cNvSpPr>
            <a:spLocks noGrp="1"/>
          </p:cNvSpPr>
          <p:nvPr>
            <p:ph idx="1"/>
          </p:nvPr>
        </p:nvSpPr>
        <p:spPr>
          <a:xfrm>
            <a:off x="1446213" y="2858620"/>
            <a:ext cx="7583487" cy="4208930"/>
          </a:xfrm>
        </p:spPr>
        <p:txBody>
          <a:bodyPr/>
          <a:lstStyle/>
          <a:p>
            <a:r>
              <a:rPr lang="fr-FR" dirty="0" smtClean="0"/>
              <a:t>1 – </a:t>
            </a:r>
            <a:r>
              <a:rPr lang="fr-FR" dirty="0" smtClean="0">
                <a:solidFill>
                  <a:srgbClr val="FFFF00"/>
                </a:solidFill>
              </a:rPr>
              <a:t>Dissociation</a:t>
            </a:r>
            <a:r>
              <a:rPr lang="fr-FR" dirty="0" smtClean="0"/>
              <a:t> entre la nociception et l’affect</a:t>
            </a:r>
          </a:p>
          <a:p>
            <a:endParaRPr lang="fr-FR" dirty="0"/>
          </a:p>
          <a:p>
            <a:r>
              <a:rPr lang="fr-FR" dirty="0" smtClean="0"/>
              <a:t>2 – Processus </a:t>
            </a:r>
            <a:r>
              <a:rPr lang="fr-FR" dirty="0" smtClean="0">
                <a:solidFill>
                  <a:srgbClr val="FFFF00"/>
                </a:solidFill>
              </a:rPr>
              <a:t>Analgésique</a:t>
            </a:r>
          </a:p>
          <a:p>
            <a:endParaRPr lang="fr-FR" dirty="0"/>
          </a:p>
          <a:p>
            <a:r>
              <a:rPr lang="fr-FR" dirty="0" smtClean="0"/>
              <a:t>3 – Processus </a:t>
            </a:r>
            <a:r>
              <a:rPr lang="fr-FR" dirty="0" smtClean="0">
                <a:solidFill>
                  <a:srgbClr val="FFFF00"/>
                </a:solidFill>
              </a:rPr>
              <a:t>Anesthésique</a:t>
            </a:r>
            <a:endParaRPr lang="fr-FR" dirty="0">
              <a:solidFill>
                <a:srgbClr val="FFFF00"/>
              </a:solidFill>
            </a:endParaRPr>
          </a:p>
        </p:txBody>
      </p:sp>
    </p:spTree>
    <p:extLst>
      <p:ext uri="{BB962C8B-B14F-4D97-AF65-F5344CB8AC3E}">
        <p14:creationId xmlns:p14="http://schemas.microsoft.com/office/powerpoint/2010/main" val="2911352288"/>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9463" y="760319"/>
            <a:ext cx="7583487" cy="1044388"/>
          </a:xfrm>
        </p:spPr>
        <p:txBody>
          <a:bodyPr/>
          <a:lstStyle/>
          <a:p>
            <a:r>
              <a:rPr lang="fr-FR" dirty="0" smtClean="0">
                <a:solidFill>
                  <a:srgbClr val="CCFFCC"/>
                </a:solidFill>
              </a:rPr>
              <a:t>Méthodes employées en Hypnose</a:t>
            </a:r>
            <a:endParaRPr lang="fr-FR" dirty="0">
              <a:solidFill>
                <a:srgbClr val="CCFFCC"/>
              </a:solidFill>
            </a:endParaRPr>
          </a:p>
        </p:txBody>
      </p:sp>
      <p:sp>
        <p:nvSpPr>
          <p:cNvPr id="3" name="Espace réservé du contenu 2"/>
          <p:cNvSpPr>
            <a:spLocks noGrp="1"/>
          </p:cNvSpPr>
          <p:nvPr>
            <p:ph idx="1"/>
          </p:nvPr>
        </p:nvSpPr>
        <p:spPr>
          <a:xfrm>
            <a:off x="1747838" y="2398245"/>
            <a:ext cx="7583487" cy="4208930"/>
          </a:xfrm>
        </p:spPr>
        <p:txBody>
          <a:bodyPr>
            <a:normAutofit/>
          </a:bodyPr>
          <a:lstStyle/>
          <a:p>
            <a:r>
              <a:rPr lang="fr-FR" dirty="0" smtClean="0"/>
              <a:t>1 – La </a:t>
            </a:r>
            <a:r>
              <a:rPr lang="fr-FR" dirty="0" smtClean="0">
                <a:solidFill>
                  <a:srgbClr val="FFFF00"/>
                </a:solidFill>
              </a:rPr>
              <a:t>Diminution de l’intensité </a:t>
            </a:r>
          </a:p>
          <a:p>
            <a:pPr marL="0" indent="0">
              <a:buNone/>
            </a:pPr>
            <a:r>
              <a:rPr lang="fr-FR" dirty="0">
                <a:solidFill>
                  <a:srgbClr val="FFFF00"/>
                </a:solidFill>
              </a:rPr>
              <a:t> </a:t>
            </a:r>
            <a:r>
              <a:rPr lang="fr-FR" dirty="0" smtClean="0">
                <a:solidFill>
                  <a:srgbClr val="FFFF00"/>
                </a:solidFill>
              </a:rPr>
              <a:t>       </a:t>
            </a:r>
            <a:r>
              <a:rPr lang="fr-FR" dirty="0" smtClean="0"/>
              <a:t>( soit par une suggestion appelée « implication »,</a:t>
            </a:r>
          </a:p>
          <a:p>
            <a:pPr marL="0" indent="0">
              <a:buNone/>
            </a:pPr>
            <a:r>
              <a:rPr lang="fr-FR" dirty="0"/>
              <a:t> </a:t>
            </a:r>
            <a:r>
              <a:rPr lang="fr-FR" dirty="0" smtClean="0"/>
              <a:t>         soit par une » suggestion circulaire »)</a:t>
            </a:r>
          </a:p>
          <a:p>
            <a:r>
              <a:rPr lang="fr-FR" dirty="0" smtClean="0"/>
              <a:t>2 – La </a:t>
            </a:r>
            <a:r>
              <a:rPr lang="fr-FR" dirty="0" smtClean="0">
                <a:solidFill>
                  <a:srgbClr val="FFFF00"/>
                </a:solidFill>
              </a:rPr>
              <a:t>Détente</a:t>
            </a:r>
          </a:p>
          <a:p>
            <a:r>
              <a:rPr lang="fr-FR" dirty="0" smtClean="0"/>
              <a:t>3 – La </a:t>
            </a:r>
            <a:r>
              <a:rPr lang="fr-FR" dirty="0" smtClean="0">
                <a:solidFill>
                  <a:srgbClr val="FFFF00"/>
                </a:solidFill>
              </a:rPr>
              <a:t>Réification</a:t>
            </a:r>
          </a:p>
          <a:p>
            <a:r>
              <a:rPr lang="fr-FR" dirty="0" smtClean="0"/>
              <a:t>4 – L’</a:t>
            </a:r>
            <a:r>
              <a:rPr lang="fr-FR" dirty="0" smtClean="0">
                <a:solidFill>
                  <a:srgbClr val="FFFF00"/>
                </a:solidFill>
              </a:rPr>
              <a:t>oubli</a:t>
            </a:r>
          </a:p>
          <a:p>
            <a:endParaRPr lang="fr-FR" dirty="0" smtClean="0">
              <a:solidFill>
                <a:srgbClr val="FFFF00"/>
              </a:solidFill>
            </a:endParaRPr>
          </a:p>
          <a:p>
            <a:endParaRPr lang="fr-FR" dirty="0" smtClean="0">
              <a:solidFill>
                <a:srgbClr val="FFFF00"/>
              </a:solidFill>
            </a:endParaRPr>
          </a:p>
          <a:p>
            <a:endParaRPr lang="fr-FR" dirty="0">
              <a:solidFill>
                <a:srgbClr val="FFFF00"/>
              </a:solidFill>
            </a:endParaRPr>
          </a:p>
        </p:txBody>
      </p:sp>
    </p:spTree>
    <p:extLst>
      <p:ext uri="{BB962C8B-B14F-4D97-AF65-F5344CB8AC3E}">
        <p14:creationId xmlns:p14="http://schemas.microsoft.com/office/powerpoint/2010/main" val="2813250915"/>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9463" y="-508000"/>
            <a:ext cx="7583487" cy="190500"/>
          </a:xfrm>
        </p:spPr>
        <p:txBody>
          <a:bodyPr/>
          <a:lstStyle/>
          <a:p>
            <a:endParaRPr lang="fr-FR"/>
          </a:p>
        </p:txBody>
      </p:sp>
      <p:sp>
        <p:nvSpPr>
          <p:cNvPr id="3" name="Espace réservé du contenu 2"/>
          <p:cNvSpPr>
            <a:spLocks noGrp="1"/>
          </p:cNvSpPr>
          <p:nvPr>
            <p:ph idx="1"/>
          </p:nvPr>
        </p:nvSpPr>
        <p:spPr>
          <a:xfrm>
            <a:off x="1909763" y="936240"/>
            <a:ext cx="7583487" cy="5132855"/>
          </a:xfrm>
        </p:spPr>
        <p:txBody>
          <a:bodyPr>
            <a:normAutofit fontScale="55000" lnSpcReduction="20000"/>
          </a:bodyPr>
          <a:lstStyle/>
          <a:p>
            <a:r>
              <a:rPr lang="fr-FR" sz="3200" dirty="0" smtClean="0"/>
              <a:t>5   – La  </a:t>
            </a:r>
            <a:r>
              <a:rPr lang="fr-FR" sz="3200" dirty="0" smtClean="0">
                <a:solidFill>
                  <a:srgbClr val="FFFF00"/>
                </a:solidFill>
              </a:rPr>
              <a:t>Dilution</a:t>
            </a:r>
          </a:p>
          <a:p>
            <a:endParaRPr lang="fr-FR" sz="3200" dirty="0" smtClean="0">
              <a:solidFill>
                <a:srgbClr val="FFFF00"/>
              </a:solidFill>
            </a:endParaRPr>
          </a:p>
          <a:p>
            <a:r>
              <a:rPr lang="fr-FR" sz="3200" dirty="0" smtClean="0"/>
              <a:t>6   – Le  </a:t>
            </a:r>
            <a:r>
              <a:rPr lang="fr-FR" sz="3200" dirty="0" smtClean="0">
                <a:solidFill>
                  <a:srgbClr val="FFFF00"/>
                </a:solidFill>
              </a:rPr>
              <a:t>Déplacement</a:t>
            </a:r>
          </a:p>
          <a:p>
            <a:endParaRPr lang="fr-FR" sz="3200" dirty="0" smtClean="0">
              <a:solidFill>
                <a:srgbClr val="FFFF00"/>
              </a:solidFill>
            </a:endParaRPr>
          </a:p>
          <a:p>
            <a:r>
              <a:rPr lang="fr-FR" sz="3200" dirty="0" smtClean="0"/>
              <a:t>7   – Le  </a:t>
            </a:r>
            <a:r>
              <a:rPr lang="fr-FR" sz="3200" dirty="0" smtClean="0">
                <a:solidFill>
                  <a:srgbClr val="FFFF00"/>
                </a:solidFill>
              </a:rPr>
              <a:t>Recouvrement</a:t>
            </a:r>
          </a:p>
          <a:p>
            <a:endParaRPr lang="fr-FR" sz="3200" dirty="0" smtClean="0">
              <a:solidFill>
                <a:srgbClr val="FFFF00"/>
              </a:solidFill>
            </a:endParaRPr>
          </a:p>
          <a:p>
            <a:r>
              <a:rPr lang="fr-FR" sz="3200" dirty="0" smtClean="0"/>
              <a:t>8   – La  </a:t>
            </a:r>
            <a:r>
              <a:rPr lang="fr-FR" sz="3200" dirty="0" smtClean="0">
                <a:solidFill>
                  <a:srgbClr val="FFFF00"/>
                </a:solidFill>
              </a:rPr>
              <a:t>Distraction</a:t>
            </a:r>
          </a:p>
          <a:p>
            <a:endParaRPr lang="fr-FR" sz="3200" dirty="0" smtClean="0">
              <a:solidFill>
                <a:srgbClr val="FFFF00"/>
              </a:solidFill>
            </a:endParaRPr>
          </a:p>
          <a:p>
            <a:r>
              <a:rPr lang="fr-FR" sz="3200" dirty="0" smtClean="0"/>
              <a:t>9   – Les </a:t>
            </a:r>
            <a:r>
              <a:rPr lang="fr-FR" sz="3200" dirty="0" smtClean="0">
                <a:solidFill>
                  <a:srgbClr val="FFFF00"/>
                </a:solidFill>
              </a:rPr>
              <a:t>Distorsions Spatiales</a:t>
            </a:r>
          </a:p>
          <a:p>
            <a:endParaRPr lang="fr-FR" sz="3200" dirty="0" smtClean="0">
              <a:solidFill>
                <a:srgbClr val="FFFF00"/>
              </a:solidFill>
            </a:endParaRPr>
          </a:p>
          <a:p>
            <a:r>
              <a:rPr lang="fr-FR" sz="3200" dirty="0" smtClean="0"/>
              <a:t>10 – Les </a:t>
            </a:r>
            <a:r>
              <a:rPr lang="fr-FR" sz="3200" dirty="0" smtClean="0">
                <a:solidFill>
                  <a:srgbClr val="FFFF00"/>
                </a:solidFill>
              </a:rPr>
              <a:t>Distorsions Temporelles</a:t>
            </a:r>
          </a:p>
          <a:p>
            <a:endParaRPr lang="fr-FR" dirty="0"/>
          </a:p>
        </p:txBody>
      </p:sp>
    </p:spTree>
    <p:extLst>
      <p:ext uri="{BB962C8B-B14F-4D97-AF65-F5344CB8AC3E}">
        <p14:creationId xmlns:p14="http://schemas.microsoft.com/office/powerpoint/2010/main" val="2186661365"/>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9463" y="1561079"/>
            <a:ext cx="7583487" cy="1044388"/>
          </a:xfrm>
        </p:spPr>
        <p:txBody>
          <a:bodyPr/>
          <a:lstStyle/>
          <a:p>
            <a:r>
              <a:rPr lang="fr-FR" dirty="0" smtClean="0"/>
              <a:t>      </a:t>
            </a:r>
            <a:r>
              <a:rPr lang="fr-FR" dirty="0" smtClean="0">
                <a:solidFill>
                  <a:srgbClr val="CCFFCC"/>
                </a:solidFill>
              </a:rPr>
              <a:t>Un Point de Vue Personnel</a:t>
            </a:r>
            <a:br>
              <a:rPr lang="fr-FR" dirty="0" smtClean="0">
                <a:solidFill>
                  <a:srgbClr val="CCFFCC"/>
                </a:solidFill>
              </a:rPr>
            </a:br>
            <a:r>
              <a:rPr lang="fr-FR" dirty="0" smtClean="0"/>
              <a:t>               </a:t>
            </a:r>
            <a:r>
              <a:rPr lang="fr-FR" sz="1600" dirty="0" smtClean="0"/>
              <a:t>( qui n’engage que moi ...)</a:t>
            </a:r>
            <a:endParaRPr lang="fr-FR" sz="1600" dirty="0"/>
          </a:p>
        </p:txBody>
      </p:sp>
      <p:sp>
        <p:nvSpPr>
          <p:cNvPr id="3" name="Espace réservé du contenu 2"/>
          <p:cNvSpPr>
            <a:spLocks noGrp="1"/>
          </p:cNvSpPr>
          <p:nvPr>
            <p:ph idx="1"/>
          </p:nvPr>
        </p:nvSpPr>
        <p:spPr>
          <a:xfrm>
            <a:off x="1368024" y="3691643"/>
            <a:ext cx="7583487" cy="5029200"/>
          </a:xfrm>
        </p:spPr>
        <p:txBody>
          <a:bodyPr>
            <a:normAutofit/>
          </a:bodyPr>
          <a:lstStyle/>
          <a:p>
            <a:pPr marL="0" indent="0">
              <a:buNone/>
            </a:pPr>
            <a:r>
              <a:rPr lang="fr-FR" dirty="0" smtClean="0"/>
              <a:t>Les troubles « de focalisation » </a:t>
            </a:r>
            <a:r>
              <a:rPr lang="fr-FR" dirty="0" err="1" smtClean="0"/>
              <a:t>psycho-somatiques</a:t>
            </a:r>
            <a:r>
              <a:rPr lang="fr-FR" dirty="0" smtClean="0"/>
              <a:t> entrainant des douleurs , et des </a:t>
            </a:r>
            <a:r>
              <a:rPr lang="fr-FR" dirty="0" err="1" smtClean="0"/>
              <a:t>symptomes</a:t>
            </a:r>
            <a:r>
              <a:rPr lang="fr-FR" dirty="0" smtClean="0"/>
              <a:t> visibles indiscutables, tant au niveau clinique , que par les examens </a:t>
            </a:r>
            <a:r>
              <a:rPr lang="fr-FR" dirty="0" err="1" smtClean="0"/>
              <a:t>compléméntaires</a:t>
            </a:r>
            <a:r>
              <a:rPr lang="fr-FR" dirty="0"/>
              <a:t> </a:t>
            </a:r>
            <a:r>
              <a:rPr lang="fr-FR" dirty="0" smtClean="0"/>
              <a:t>...</a:t>
            </a:r>
          </a:p>
          <a:p>
            <a:pPr marL="0" indent="0">
              <a:buNone/>
            </a:pPr>
            <a:endParaRPr lang="fr-FR" dirty="0" smtClean="0"/>
          </a:p>
        </p:txBody>
      </p:sp>
    </p:spTree>
    <p:extLst>
      <p:ext uri="{BB962C8B-B14F-4D97-AF65-F5344CB8AC3E}">
        <p14:creationId xmlns:p14="http://schemas.microsoft.com/office/powerpoint/2010/main" val="2433800185"/>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9463" y="228787"/>
            <a:ext cx="7583487" cy="1044388"/>
          </a:xfrm>
        </p:spPr>
        <p:txBody>
          <a:bodyPr/>
          <a:lstStyle/>
          <a:p>
            <a:r>
              <a:rPr lang="fr-FR" dirty="0" smtClean="0"/>
              <a:t>       </a:t>
            </a:r>
            <a:r>
              <a:rPr lang="fr-FR" dirty="0" smtClean="0">
                <a:solidFill>
                  <a:srgbClr val="CCFFCC"/>
                </a:solidFill>
              </a:rPr>
              <a:t>Certains diagnostics de ...</a:t>
            </a:r>
            <a:endParaRPr lang="fr-FR" dirty="0">
              <a:solidFill>
                <a:srgbClr val="CCFFCC"/>
              </a:solidFill>
            </a:endParaRPr>
          </a:p>
        </p:txBody>
      </p:sp>
      <p:sp>
        <p:nvSpPr>
          <p:cNvPr id="3" name="Espace réservé du contenu 2"/>
          <p:cNvSpPr>
            <a:spLocks noGrp="1"/>
          </p:cNvSpPr>
          <p:nvPr>
            <p:ph idx="1"/>
          </p:nvPr>
        </p:nvSpPr>
        <p:spPr>
          <a:xfrm>
            <a:off x="1050925" y="1558925"/>
            <a:ext cx="8093075" cy="5060950"/>
          </a:xfrm>
        </p:spPr>
        <p:txBody>
          <a:bodyPr>
            <a:normAutofit/>
          </a:bodyPr>
          <a:lstStyle/>
          <a:p>
            <a:pPr marL="0" indent="0">
              <a:buNone/>
            </a:pPr>
            <a:r>
              <a:rPr lang="fr-FR" sz="2400" dirty="0" smtClean="0"/>
              <a:t>1 –  Colopathie </a:t>
            </a:r>
            <a:r>
              <a:rPr lang="fr-FR" sz="2400" dirty="0" err="1" smtClean="0"/>
              <a:t>fonctionelle</a:t>
            </a:r>
            <a:r>
              <a:rPr lang="fr-FR" sz="2400" dirty="0" smtClean="0"/>
              <a:t> </a:t>
            </a:r>
          </a:p>
          <a:p>
            <a:pPr marL="0" indent="0">
              <a:buNone/>
            </a:pPr>
            <a:r>
              <a:rPr lang="fr-FR" sz="2400" dirty="0"/>
              <a:t> </a:t>
            </a:r>
            <a:r>
              <a:rPr lang="fr-FR" sz="2400" dirty="0" smtClean="0"/>
              <a:t>    ( colon irritable ou colite spasmodique)</a:t>
            </a:r>
          </a:p>
          <a:p>
            <a:pPr marL="0" indent="0">
              <a:buNone/>
            </a:pPr>
            <a:r>
              <a:rPr lang="fr-FR" sz="2400" dirty="0" smtClean="0"/>
              <a:t>2 –  Vessie Impatiente </a:t>
            </a:r>
          </a:p>
          <a:p>
            <a:pPr marL="0" indent="0">
              <a:buNone/>
            </a:pPr>
            <a:r>
              <a:rPr lang="fr-FR" sz="2400" dirty="0"/>
              <a:t> </a:t>
            </a:r>
            <a:r>
              <a:rPr lang="fr-FR" sz="2400" dirty="0" smtClean="0"/>
              <a:t>    (dysurie fonctionnelle ou cystite à urine claire)</a:t>
            </a:r>
          </a:p>
          <a:p>
            <a:pPr marL="0" indent="0">
              <a:buNone/>
            </a:pPr>
            <a:r>
              <a:rPr lang="fr-FR" sz="2400" dirty="0" smtClean="0"/>
              <a:t>3 –  </a:t>
            </a:r>
            <a:r>
              <a:rPr lang="fr-FR" sz="2400" dirty="0" err="1" smtClean="0"/>
              <a:t>Algoneurodystrophie</a:t>
            </a:r>
            <a:r>
              <a:rPr lang="fr-FR" sz="2400" dirty="0" smtClean="0"/>
              <a:t> </a:t>
            </a:r>
            <a:endParaRPr lang="fr-FR" sz="1600" dirty="0" smtClean="0"/>
          </a:p>
          <a:p>
            <a:pPr marL="0" indent="0">
              <a:buNone/>
            </a:pPr>
            <a:r>
              <a:rPr lang="fr-FR" sz="2400" dirty="0" smtClean="0"/>
              <a:t>4 –  Fibromyalgie</a:t>
            </a:r>
          </a:p>
          <a:p>
            <a:pPr marL="0" indent="0">
              <a:buNone/>
            </a:pPr>
            <a:r>
              <a:rPr lang="fr-FR" sz="2400" dirty="0" smtClean="0"/>
              <a:t>5 –  Vaginisme et </a:t>
            </a:r>
            <a:r>
              <a:rPr lang="fr-FR" sz="2400" dirty="0" err="1" smtClean="0"/>
              <a:t>anisme</a:t>
            </a:r>
            <a:endParaRPr lang="fr-FR" sz="2400" dirty="0" smtClean="0"/>
          </a:p>
          <a:p>
            <a:pPr marL="0" indent="0">
              <a:buNone/>
            </a:pPr>
            <a:r>
              <a:rPr lang="fr-FR" sz="2400" dirty="0" smtClean="0"/>
              <a:t>6 –  Douleur </a:t>
            </a:r>
            <a:r>
              <a:rPr lang="fr-FR" sz="2400" dirty="0" err="1" smtClean="0"/>
              <a:t>oro</a:t>
            </a:r>
            <a:r>
              <a:rPr lang="fr-FR" sz="2400" dirty="0" smtClean="0"/>
              <a:t>-pharyngée avec examen ORL normaux</a:t>
            </a:r>
          </a:p>
          <a:p>
            <a:endParaRPr lang="fr-FR" dirty="0"/>
          </a:p>
        </p:txBody>
      </p:sp>
    </p:spTree>
    <p:extLst>
      <p:ext uri="{BB962C8B-B14F-4D97-AF65-F5344CB8AC3E}">
        <p14:creationId xmlns:p14="http://schemas.microsoft.com/office/powerpoint/2010/main" val="60404502"/>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87375" y="381000"/>
            <a:ext cx="8413750" cy="1044388"/>
          </a:xfrm>
        </p:spPr>
        <p:txBody>
          <a:bodyPr/>
          <a:lstStyle/>
          <a:p>
            <a:r>
              <a:rPr lang="fr-FR" dirty="0" smtClean="0">
                <a:solidFill>
                  <a:srgbClr val="CCFFCC"/>
                </a:solidFill>
              </a:rPr>
              <a:t>  </a:t>
            </a:r>
            <a:r>
              <a:rPr lang="fr-FR" smtClean="0">
                <a:solidFill>
                  <a:srgbClr val="CCFFCC"/>
                </a:solidFill>
              </a:rPr>
              <a:t>    </a:t>
            </a:r>
            <a:r>
              <a:rPr lang="fr-FR" dirty="0" smtClean="0">
                <a:solidFill>
                  <a:srgbClr val="CCFFCC"/>
                </a:solidFill>
              </a:rPr>
              <a:t>Pourrait avoir pour cause  ...</a:t>
            </a:r>
            <a:endParaRPr lang="fr-FR" dirty="0">
              <a:solidFill>
                <a:srgbClr val="CCFFCC"/>
              </a:solidFill>
            </a:endParaRPr>
          </a:p>
        </p:txBody>
      </p:sp>
      <p:sp>
        <p:nvSpPr>
          <p:cNvPr id="3" name="Espace réservé du contenu 2"/>
          <p:cNvSpPr>
            <a:spLocks noGrp="1"/>
          </p:cNvSpPr>
          <p:nvPr>
            <p:ph idx="1"/>
          </p:nvPr>
        </p:nvSpPr>
        <p:spPr/>
        <p:txBody>
          <a:bodyPr>
            <a:normAutofit fontScale="85000" lnSpcReduction="20000"/>
          </a:bodyPr>
          <a:lstStyle/>
          <a:p>
            <a:r>
              <a:rPr lang="fr-FR" dirty="0" smtClean="0"/>
              <a:t> ... </a:t>
            </a:r>
            <a:r>
              <a:rPr lang="fr-FR" dirty="0"/>
              <a:t>L</a:t>
            </a:r>
            <a:r>
              <a:rPr lang="fr-FR" dirty="0" smtClean="0"/>
              <a:t>a prétention du mental humain , qui croit qu’il va améliorer le fonctionnement du corps en le surveillant , voir en le </a:t>
            </a:r>
            <a:r>
              <a:rPr lang="fr-FR" dirty="0" err="1" smtClean="0"/>
              <a:t>flicant</a:t>
            </a:r>
            <a:r>
              <a:rPr lang="fr-FR" dirty="0" smtClean="0"/>
              <a:t> ... </a:t>
            </a:r>
          </a:p>
          <a:p>
            <a:r>
              <a:rPr lang="fr-FR" dirty="0" smtClean="0"/>
              <a:t>Le PETIT problème , c’est que la simple observation de             </a:t>
            </a:r>
            <a:r>
              <a:rPr lang="fr-FR" sz="2600" dirty="0" smtClean="0">
                <a:solidFill>
                  <a:srgbClr val="FFFF00"/>
                </a:solidFill>
              </a:rPr>
              <a:t> la réalité</a:t>
            </a:r>
            <a:r>
              <a:rPr lang="fr-FR" dirty="0" smtClean="0"/>
              <a:t> , nous montre que le mental a une mémoire        (donc une expérience) de la vie égale , au mieux , à l’âge        de sa carte d’</a:t>
            </a:r>
            <a:r>
              <a:rPr lang="fr-FR" dirty="0" err="1" smtClean="0"/>
              <a:t>idenditité</a:t>
            </a:r>
            <a:r>
              <a:rPr lang="fr-FR" dirty="0" smtClean="0"/>
              <a:t> , alors que le corps à la mémoire     (donc une expérience) de ses gènes ,                                    c’est à dire </a:t>
            </a:r>
            <a:r>
              <a:rPr lang="fr-FR" dirty="0" smtClean="0">
                <a:solidFill>
                  <a:srgbClr val="FFFF00"/>
                </a:solidFill>
              </a:rPr>
              <a:t>plus de 3 millions d’années </a:t>
            </a:r>
            <a:r>
              <a:rPr lang="fr-FR" dirty="0" smtClean="0"/>
              <a:t>...</a:t>
            </a:r>
          </a:p>
          <a:p>
            <a:r>
              <a:rPr lang="fr-FR" dirty="0" smtClean="0"/>
              <a:t>Quand le MENTAL sort de la </a:t>
            </a:r>
            <a:r>
              <a:rPr lang="fr-FR" dirty="0" smtClean="0">
                <a:solidFill>
                  <a:srgbClr val="FFFF00"/>
                </a:solidFill>
              </a:rPr>
              <a:t>CONFIANCE</a:t>
            </a:r>
            <a:r>
              <a:rPr lang="fr-FR" dirty="0" smtClean="0"/>
              <a:t> (envers le corps) , pour entrer dans la </a:t>
            </a:r>
            <a:r>
              <a:rPr lang="fr-FR" dirty="0" smtClean="0">
                <a:solidFill>
                  <a:srgbClr val="FFFF00"/>
                </a:solidFill>
              </a:rPr>
              <a:t>MEFIANCE</a:t>
            </a:r>
            <a:r>
              <a:rPr lang="fr-FR" dirty="0" smtClean="0"/>
              <a:t> , quand ce n’est pas de la </a:t>
            </a:r>
            <a:r>
              <a:rPr lang="fr-FR" dirty="0" smtClean="0">
                <a:solidFill>
                  <a:srgbClr val="FFFF00"/>
                </a:solidFill>
              </a:rPr>
              <a:t>DEFIANCE</a:t>
            </a:r>
            <a:r>
              <a:rPr lang="fr-FR" dirty="0" smtClean="0"/>
              <a:t> , alors le corps ne peut plus exprimer correctement sa </a:t>
            </a:r>
            <a:r>
              <a:rPr lang="fr-FR" dirty="0" smtClean="0">
                <a:solidFill>
                  <a:srgbClr val="FFFF00"/>
                </a:solidFill>
              </a:rPr>
              <a:t>vitalité intuitive </a:t>
            </a:r>
            <a:r>
              <a:rPr lang="fr-FR" dirty="0" smtClean="0"/>
              <a:t>, il exprime de la souffrance , comme un rosier envahi par un </a:t>
            </a:r>
            <a:r>
              <a:rPr lang="fr-FR" dirty="0" smtClean="0">
                <a:solidFill>
                  <a:srgbClr val="FFFF00"/>
                </a:solidFill>
              </a:rPr>
              <a:t>liseron ... névrotique</a:t>
            </a:r>
            <a:r>
              <a:rPr lang="fr-FR" dirty="0" smtClean="0"/>
              <a:t>. </a:t>
            </a:r>
            <a:endParaRPr lang="fr-FR" dirty="0"/>
          </a:p>
        </p:txBody>
      </p:sp>
    </p:spTree>
    <p:extLst>
      <p:ext uri="{BB962C8B-B14F-4D97-AF65-F5344CB8AC3E}">
        <p14:creationId xmlns:p14="http://schemas.microsoft.com/office/powerpoint/2010/main" val="2701171760"/>
      </p:ext>
    </p:extLst>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a:t>
            </a:r>
            <a:r>
              <a:rPr lang="fr-FR" sz="4400" dirty="0" smtClean="0">
                <a:solidFill>
                  <a:srgbClr val="CCFFCC"/>
                </a:solidFill>
              </a:rPr>
              <a:t>Rappelons-nous que  </a:t>
            </a:r>
            <a:endParaRPr lang="fr-FR" sz="4400" dirty="0">
              <a:solidFill>
                <a:srgbClr val="CCFFCC"/>
              </a:solidFill>
            </a:endParaRPr>
          </a:p>
        </p:txBody>
      </p:sp>
      <p:sp>
        <p:nvSpPr>
          <p:cNvPr id="3" name="Espace réservé du contenu 2"/>
          <p:cNvSpPr>
            <a:spLocks noGrp="1"/>
          </p:cNvSpPr>
          <p:nvPr>
            <p:ph idx="1"/>
          </p:nvPr>
        </p:nvSpPr>
        <p:spPr>
          <a:xfrm>
            <a:off x="158750" y="1828799"/>
            <a:ext cx="8858249" cy="4791075"/>
          </a:xfrm>
        </p:spPr>
        <p:txBody>
          <a:bodyPr>
            <a:normAutofit fontScale="62500" lnSpcReduction="20000"/>
          </a:bodyPr>
          <a:lstStyle/>
          <a:p>
            <a:pPr marL="0" indent="0">
              <a:buNone/>
            </a:pPr>
            <a:r>
              <a:rPr lang="fr-FR" sz="3200" dirty="0">
                <a:solidFill>
                  <a:srgbClr val="FFFF00"/>
                </a:solidFill>
              </a:rPr>
              <a:t>	</a:t>
            </a:r>
            <a:r>
              <a:rPr lang="fr-FR" sz="3200" dirty="0" smtClean="0">
                <a:solidFill>
                  <a:srgbClr val="FFFF00"/>
                </a:solidFill>
              </a:rPr>
              <a:t>	            Notre corps est programmé</a:t>
            </a:r>
          </a:p>
          <a:p>
            <a:pPr marL="0" indent="0">
              <a:buNone/>
            </a:pPr>
            <a:r>
              <a:rPr lang="fr-FR" sz="3200" dirty="0" smtClean="0">
                <a:solidFill>
                  <a:srgbClr val="FFFF00"/>
                </a:solidFill>
              </a:rPr>
              <a:t>        			        génétiquement</a:t>
            </a:r>
          </a:p>
          <a:p>
            <a:pPr marL="0" indent="0">
              <a:buNone/>
            </a:pPr>
            <a:r>
              <a:rPr lang="fr-FR" sz="3200" dirty="0" smtClean="0">
                <a:solidFill>
                  <a:srgbClr val="FFFF00"/>
                </a:solidFill>
              </a:rPr>
              <a:t>                               Depuis plus de 3 millions d’années </a:t>
            </a:r>
          </a:p>
          <a:p>
            <a:pPr marL="0" indent="0">
              <a:buNone/>
            </a:pPr>
            <a:r>
              <a:rPr lang="fr-FR" sz="3200" dirty="0">
                <a:solidFill>
                  <a:srgbClr val="FFFF00"/>
                </a:solidFill>
              </a:rPr>
              <a:t> </a:t>
            </a:r>
            <a:r>
              <a:rPr lang="fr-FR" sz="3200" dirty="0" smtClean="0">
                <a:solidFill>
                  <a:srgbClr val="FFFF00"/>
                </a:solidFill>
              </a:rPr>
              <a:t>               (comme d’ailleurs le corps de tout les animaux de la planète) </a:t>
            </a:r>
          </a:p>
          <a:p>
            <a:pPr marL="0" indent="0">
              <a:buNone/>
            </a:pPr>
            <a:r>
              <a:rPr lang="fr-FR" sz="3200" dirty="0" smtClean="0">
                <a:solidFill>
                  <a:srgbClr val="FFFF00"/>
                </a:solidFill>
              </a:rPr>
              <a:t> 		 pour être </a:t>
            </a:r>
          </a:p>
          <a:p>
            <a:pPr marL="0" indent="0">
              <a:buNone/>
            </a:pPr>
            <a:r>
              <a:rPr lang="fr-FR" sz="3200" dirty="0">
                <a:solidFill>
                  <a:srgbClr val="FFFF00"/>
                </a:solidFill>
              </a:rPr>
              <a:t>	</a:t>
            </a:r>
            <a:r>
              <a:rPr lang="fr-FR" sz="3200" dirty="0" smtClean="0">
                <a:solidFill>
                  <a:srgbClr val="FFFF00"/>
                </a:solidFill>
              </a:rPr>
              <a:t>	</a:t>
            </a:r>
            <a:r>
              <a:rPr lang="fr-FR" sz="3200" dirty="0">
                <a:solidFill>
                  <a:schemeClr val="accent5">
                    <a:lumMod val="60000"/>
                    <a:lumOff val="40000"/>
                  </a:schemeClr>
                </a:solidFill>
              </a:rPr>
              <a:t> </a:t>
            </a:r>
            <a:r>
              <a:rPr lang="fr-FR" sz="3200" dirty="0" smtClean="0">
                <a:solidFill>
                  <a:schemeClr val="accent5">
                    <a:lumMod val="60000"/>
                    <a:lumOff val="40000"/>
                  </a:schemeClr>
                </a:solidFill>
              </a:rPr>
              <a:t>  TRANQUILLE</a:t>
            </a:r>
            <a:r>
              <a:rPr lang="fr-FR" sz="3200" dirty="0" smtClean="0">
                <a:solidFill>
                  <a:srgbClr val="FFFF00"/>
                </a:solidFill>
              </a:rPr>
              <a:t> </a:t>
            </a:r>
          </a:p>
          <a:p>
            <a:pPr marL="0" indent="0">
              <a:buNone/>
            </a:pPr>
            <a:r>
              <a:rPr lang="fr-FR" sz="3200" dirty="0">
                <a:solidFill>
                  <a:srgbClr val="FFFF00"/>
                </a:solidFill>
              </a:rPr>
              <a:t>	</a:t>
            </a:r>
            <a:r>
              <a:rPr lang="fr-FR" sz="3200" dirty="0" smtClean="0">
                <a:solidFill>
                  <a:srgbClr val="FFFF00"/>
                </a:solidFill>
              </a:rPr>
              <a:t>	      et </a:t>
            </a:r>
            <a:r>
              <a:rPr lang="fr-FR" sz="3200" dirty="0" smtClean="0">
                <a:solidFill>
                  <a:schemeClr val="accent5">
                    <a:lumMod val="60000"/>
                    <a:lumOff val="40000"/>
                  </a:schemeClr>
                </a:solidFill>
              </a:rPr>
              <a:t>CONFORTABLE </a:t>
            </a:r>
          </a:p>
          <a:p>
            <a:pPr marL="0" indent="0">
              <a:buNone/>
            </a:pPr>
            <a:r>
              <a:rPr lang="fr-FR" sz="3200" dirty="0" smtClean="0">
                <a:solidFill>
                  <a:srgbClr val="FFFF00"/>
                </a:solidFill>
              </a:rPr>
              <a:t> 		         en dehors de tout danger </a:t>
            </a:r>
          </a:p>
          <a:p>
            <a:pPr marL="0" indent="0">
              <a:buNone/>
            </a:pPr>
            <a:r>
              <a:rPr lang="fr-FR" sz="3200" dirty="0">
                <a:solidFill>
                  <a:srgbClr val="FFFF00"/>
                </a:solidFill>
              </a:rPr>
              <a:t>	</a:t>
            </a:r>
            <a:r>
              <a:rPr lang="fr-FR" sz="3200" dirty="0" smtClean="0">
                <a:solidFill>
                  <a:srgbClr val="FFFF00"/>
                </a:solidFill>
              </a:rPr>
              <a:t>	              REEL et IMMEDIAT</a:t>
            </a:r>
            <a:endParaRPr lang="fr-FR" sz="3200" dirty="0">
              <a:solidFill>
                <a:srgbClr val="FFFF00"/>
              </a:solidFill>
            </a:endParaRPr>
          </a:p>
        </p:txBody>
      </p:sp>
    </p:spTree>
    <p:extLst>
      <p:ext uri="{BB962C8B-B14F-4D97-AF65-F5344CB8AC3E}">
        <p14:creationId xmlns:p14="http://schemas.microsoft.com/office/powerpoint/2010/main" val="796559963"/>
      </p:ext>
    </p:extLst>
  </p:cSld>
  <p:clrMapOvr>
    <a:masterClrMapping/>
  </p:clrMapOvr>
  <p:transition spd="slow">
    <p:randomBa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17588" y="1180146"/>
            <a:ext cx="7583487" cy="6207124"/>
          </a:xfrm>
        </p:spPr>
        <p:txBody>
          <a:bodyPr/>
          <a:lstStyle/>
          <a:p>
            <a:r>
              <a:rPr lang="fr-FR" dirty="0" smtClean="0"/>
              <a:t>	   </a:t>
            </a:r>
            <a:r>
              <a:rPr lang="fr-FR" sz="2400" dirty="0" smtClean="0"/>
              <a:t>     </a:t>
            </a:r>
            <a:r>
              <a:rPr lang="fr-FR" sz="2800" dirty="0" smtClean="0"/>
              <a:t> </a:t>
            </a:r>
            <a:r>
              <a:rPr lang="fr-FR" sz="2800" dirty="0" smtClean="0">
                <a:solidFill>
                  <a:srgbClr val="CCFFCC"/>
                </a:solidFill>
              </a:rPr>
              <a:t>Si nous avons peur ...</a:t>
            </a:r>
            <a:r>
              <a:rPr lang="fr-FR" sz="2800" dirty="0" smtClean="0"/>
              <a:t/>
            </a:r>
            <a:br>
              <a:rPr lang="fr-FR" sz="2800" dirty="0" smtClean="0"/>
            </a:br>
            <a:r>
              <a:rPr lang="fr-FR" sz="2800" dirty="0" smtClean="0"/>
              <a:t>        </a:t>
            </a:r>
            <a:r>
              <a:rPr lang="fr-FR" sz="2800" dirty="0" smtClean="0">
                <a:solidFill>
                  <a:srgbClr val="CCFFCC"/>
                </a:solidFill>
              </a:rPr>
              <a:t> </a:t>
            </a:r>
            <a:r>
              <a:rPr lang="fr-FR" sz="1600" dirty="0" smtClean="0">
                <a:solidFill>
                  <a:srgbClr val="CCFFCC"/>
                </a:solidFill>
              </a:rPr>
              <a:t>(que nous sommes stressé, anxieux, angoissé, voir paniqué)</a:t>
            </a:r>
            <a:br>
              <a:rPr lang="fr-FR" sz="1600" dirty="0" smtClean="0">
                <a:solidFill>
                  <a:srgbClr val="CCFFCC"/>
                </a:solidFill>
              </a:rPr>
            </a:br>
            <a:r>
              <a:rPr lang="fr-FR" sz="1600" dirty="0" smtClean="0"/>
              <a:t/>
            </a:r>
            <a:br>
              <a:rPr lang="fr-FR" sz="1600" dirty="0" smtClean="0"/>
            </a:br>
            <a:r>
              <a:rPr lang="fr-FR" sz="1600" dirty="0"/>
              <a:t> </a:t>
            </a:r>
            <a:r>
              <a:rPr lang="fr-FR" sz="1600" dirty="0" smtClean="0"/>
              <a:t>                      </a:t>
            </a:r>
            <a:r>
              <a:rPr lang="fr-FR" sz="2400" dirty="0" smtClean="0"/>
              <a:t>alors qu’il n’y a pas de danger </a:t>
            </a:r>
            <a:br>
              <a:rPr lang="fr-FR" sz="2400" dirty="0" smtClean="0"/>
            </a:br>
            <a:r>
              <a:rPr lang="fr-FR" sz="2400" dirty="0"/>
              <a:t> </a:t>
            </a:r>
            <a:r>
              <a:rPr lang="fr-FR" sz="2400" dirty="0" smtClean="0"/>
              <a:t>             </a:t>
            </a:r>
            <a:r>
              <a:rPr lang="fr-FR" sz="2400" dirty="0"/>
              <a:t> </a:t>
            </a:r>
            <a:r>
              <a:rPr lang="fr-FR" sz="2400" dirty="0" smtClean="0"/>
              <a:t>         réel</a:t>
            </a:r>
            <a:r>
              <a:rPr lang="fr-FR" dirty="0" smtClean="0"/>
              <a:t> </a:t>
            </a:r>
            <a:r>
              <a:rPr lang="fr-FR" sz="2400" dirty="0" smtClean="0"/>
              <a:t>et</a:t>
            </a:r>
            <a:r>
              <a:rPr lang="fr-FR" dirty="0" smtClean="0"/>
              <a:t> </a:t>
            </a:r>
            <a:r>
              <a:rPr lang="fr-FR" sz="2400" dirty="0" smtClean="0"/>
              <a:t>immédiat</a:t>
            </a:r>
            <a:r>
              <a:rPr lang="fr-FR" dirty="0"/>
              <a:t/>
            </a:r>
            <a:br>
              <a:rPr lang="fr-FR" dirty="0"/>
            </a:br>
            <a:r>
              <a:rPr lang="fr-FR" dirty="0" smtClean="0"/>
              <a:t>           </a:t>
            </a:r>
            <a:r>
              <a:rPr lang="fr-FR" sz="2400" dirty="0" smtClean="0"/>
              <a:t>c’est que nous nous rendons    </a:t>
            </a:r>
            <a:r>
              <a:rPr lang="fr-FR" dirty="0" smtClean="0"/>
              <a:t>	 	     	        </a:t>
            </a:r>
            <a:r>
              <a:rPr lang="fr-FR" sz="2400" dirty="0" smtClean="0"/>
              <a:t>victime d’une </a:t>
            </a:r>
            <a:r>
              <a:rPr lang="fr-FR" sz="2400" dirty="0" smtClean="0">
                <a:solidFill>
                  <a:srgbClr val="FFFF00"/>
                </a:solidFill>
              </a:rPr>
              <a:t>illusion</a:t>
            </a:r>
            <a:r>
              <a:rPr lang="fr-FR" sz="2400" dirty="0" smtClean="0"/>
              <a:t> </a:t>
            </a:r>
            <a:r>
              <a:rPr lang="fr-FR" dirty="0" smtClean="0"/>
              <a:t/>
            </a:r>
            <a:br>
              <a:rPr lang="fr-FR" dirty="0" smtClean="0"/>
            </a:br>
            <a:r>
              <a:rPr lang="fr-FR" dirty="0" smtClean="0"/>
              <a:t> 	  </a:t>
            </a:r>
            <a:r>
              <a:rPr lang="fr-FR" dirty="0"/>
              <a:t> </a:t>
            </a:r>
            <a:r>
              <a:rPr lang="fr-FR" sz="2800" dirty="0" smtClean="0">
                <a:solidFill>
                  <a:schemeClr val="accent5">
                    <a:lumMod val="60000"/>
                    <a:lumOff val="40000"/>
                  </a:schemeClr>
                </a:solidFill>
              </a:rPr>
              <a:t>et la libération des illusions</a:t>
            </a:r>
            <a:br>
              <a:rPr lang="fr-FR" sz="2800" dirty="0" smtClean="0">
                <a:solidFill>
                  <a:schemeClr val="accent5">
                    <a:lumMod val="60000"/>
                    <a:lumOff val="40000"/>
                  </a:schemeClr>
                </a:solidFill>
              </a:rPr>
            </a:br>
            <a:r>
              <a:rPr lang="fr-FR" dirty="0" smtClean="0">
                <a:solidFill>
                  <a:schemeClr val="accent5">
                    <a:lumMod val="60000"/>
                    <a:lumOff val="40000"/>
                  </a:schemeClr>
                </a:solidFill>
              </a:rPr>
              <a:t>          </a:t>
            </a:r>
            <a:r>
              <a:rPr lang="fr-FR" sz="2800" dirty="0" smtClean="0">
                <a:solidFill>
                  <a:schemeClr val="accent5">
                    <a:lumMod val="60000"/>
                    <a:lumOff val="40000"/>
                  </a:schemeClr>
                </a:solidFill>
              </a:rPr>
              <a:t>c’est la voie de la guérison</a:t>
            </a:r>
            <a:br>
              <a:rPr lang="fr-FR" sz="2800" dirty="0" smtClean="0">
                <a:solidFill>
                  <a:schemeClr val="accent5">
                    <a:lumMod val="60000"/>
                    <a:lumOff val="40000"/>
                  </a:schemeClr>
                </a:solidFill>
              </a:rPr>
            </a:br>
            <a:r>
              <a:rPr lang="fr-FR" dirty="0" smtClean="0"/>
              <a:t> 		     </a:t>
            </a:r>
            <a:r>
              <a:rPr lang="fr-FR" sz="1600" dirty="0" smtClean="0"/>
              <a:t>...</a:t>
            </a:r>
            <a:r>
              <a:rPr lang="fr-FR" sz="1600" dirty="0" smtClean="0">
                <a:solidFill>
                  <a:srgbClr val="CCFFCC"/>
                </a:solidFill>
              </a:rPr>
              <a:t> de la souffrance ...</a:t>
            </a:r>
            <a:br>
              <a:rPr lang="fr-FR" sz="1600" dirty="0" smtClean="0">
                <a:solidFill>
                  <a:srgbClr val="CCFFCC"/>
                </a:solidFill>
              </a:rPr>
            </a:br>
            <a:r>
              <a:rPr lang="fr-FR" dirty="0" smtClean="0"/>
              <a:t> 	         </a:t>
            </a:r>
            <a:r>
              <a:rPr lang="fr-FR" sz="1800" dirty="0" smtClean="0"/>
              <a:t>                          </a:t>
            </a:r>
            <a:r>
              <a:rPr lang="fr-FR" sz="1800" dirty="0" smtClean="0">
                <a:solidFill>
                  <a:srgbClr val="56FFBB"/>
                </a:solidFill>
              </a:rPr>
              <a:t>... </a:t>
            </a:r>
            <a:r>
              <a:rPr lang="fr-FR" sz="1800" i="1" dirty="0" smtClean="0">
                <a:solidFill>
                  <a:srgbClr val="2AF19C"/>
                </a:solidFill>
              </a:rPr>
              <a:t>Merci de votre écoute ... </a:t>
            </a:r>
            <a:r>
              <a:rPr lang="fr-FR" sz="2400" dirty="0" smtClean="0"/>
              <a:t/>
            </a:r>
            <a:br>
              <a:rPr lang="fr-FR" sz="2400" dirty="0" smtClean="0"/>
            </a:br>
            <a:r>
              <a:rPr lang="fr-FR" dirty="0" smtClean="0"/>
              <a:t>       </a:t>
            </a:r>
            <a:br>
              <a:rPr lang="fr-FR" dirty="0" smtClean="0"/>
            </a:br>
            <a:endParaRPr lang="fr-FR" dirty="0"/>
          </a:p>
        </p:txBody>
      </p:sp>
      <p:sp>
        <p:nvSpPr>
          <p:cNvPr id="3" name="Espace réservé du contenu 2"/>
          <p:cNvSpPr>
            <a:spLocks noGrp="1"/>
          </p:cNvSpPr>
          <p:nvPr>
            <p:ph idx="1"/>
          </p:nvPr>
        </p:nvSpPr>
        <p:spPr>
          <a:xfrm>
            <a:off x="890588" y="6731000"/>
            <a:ext cx="7583487" cy="5418604"/>
          </a:xfrm>
        </p:spPr>
        <p:txBody>
          <a:bodyPr/>
          <a:lstStyle/>
          <a:p>
            <a:endParaRPr lang="fr-FR" dirty="0"/>
          </a:p>
        </p:txBody>
      </p:sp>
    </p:spTree>
    <p:extLst>
      <p:ext uri="{BB962C8B-B14F-4D97-AF65-F5344CB8AC3E}">
        <p14:creationId xmlns:p14="http://schemas.microsoft.com/office/powerpoint/2010/main" val="3543085919"/>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9463" y="381000"/>
            <a:ext cx="7950200" cy="1044388"/>
          </a:xfrm>
        </p:spPr>
        <p:txBody>
          <a:bodyPr/>
          <a:lstStyle/>
          <a:p>
            <a:r>
              <a:rPr lang="fr-FR" sz="4000" dirty="0" smtClean="0">
                <a:solidFill>
                  <a:srgbClr val="CCFFCC"/>
                </a:solidFill>
              </a:rPr>
              <a:t>Histoire de la Transe Hypnotique</a:t>
            </a:r>
            <a:endParaRPr lang="fr-FR" sz="4000" dirty="0">
              <a:solidFill>
                <a:srgbClr val="CCFFCC"/>
              </a:solidFill>
            </a:endParaRPr>
          </a:p>
        </p:txBody>
      </p:sp>
      <p:sp>
        <p:nvSpPr>
          <p:cNvPr id="3" name="Espace réservé du contenu 2"/>
          <p:cNvSpPr>
            <a:spLocks noGrp="1"/>
          </p:cNvSpPr>
          <p:nvPr>
            <p:ph idx="1"/>
          </p:nvPr>
        </p:nvSpPr>
        <p:spPr>
          <a:xfrm>
            <a:off x="779463" y="1682750"/>
            <a:ext cx="7583487" cy="4799480"/>
          </a:xfrm>
        </p:spPr>
        <p:txBody>
          <a:bodyPr>
            <a:normAutofit fontScale="70000" lnSpcReduction="20000"/>
          </a:bodyPr>
          <a:lstStyle/>
          <a:p>
            <a:r>
              <a:rPr lang="fr-FR" sz="2800" dirty="0" smtClean="0"/>
              <a:t>-            Le phénomène de la TRANSE est</a:t>
            </a:r>
          </a:p>
          <a:p>
            <a:pPr marL="0" indent="0">
              <a:buNone/>
            </a:pPr>
            <a:r>
              <a:rPr lang="fr-FR" sz="2800" dirty="0"/>
              <a:t> </a:t>
            </a:r>
            <a:r>
              <a:rPr lang="fr-FR" sz="2800" dirty="0" smtClean="0"/>
              <a:t>                          CONNU et UTILISE </a:t>
            </a:r>
          </a:p>
          <a:p>
            <a:pPr marL="0" indent="0">
              <a:buNone/>
            </a:pPr>
            <a:r>
              <a:rPr lang="fr-FR" sz="2800" dirty="0"/>
              <a:t> </a:t>
            </a:r>
            <a:r>
              <a:rPr lang="fr-FR" sz="2800" dirty="0" smtClean="0"/>
              <a:t>                       dans toutes les cultures.</a:t>
            </a:r>
          </a:p>
          <a:p>
            <a:endParaRPr lang="fr-FR" dirty="0"/>
          </a:p>
          <a:p>
            <a:r>
              <a:rPr lang="fr-FR" sz="2800" dirty="0" smtClean="0"/>
              <a:t>      - le  chamanisme</a:t>
            </a:r>
          </a:p>
          <a:p>
            <a:r>
              <a:rPr lang="fr-FR" sz="2800" dirty="0" smtClean="0"/>
              <a:t>      - le </a:t>
            </a:r>
            <a:r>
              <a:rPr lang="fr-FR" sz="2800" dirty="0" err="1" smtClean="0"/>
              <a:t>dirkh</a:t>
            </a:r>
            <a:endParaRPr lang="fr-FR" sz="2800" dirty="0"/>
          </a:p>
          <a:p>
            <a:r>
              <a:rPr lang="fr-FR" sz="2800" dirty="0" smtClean="0"/>
              <a:t>     - le maraboutage</a:t>
            </a:r>
          </a:p>
          <a:p>
            <a:r>
              <a:rPr lang="fr-FR" sz="2800" dirty="0" smtClean="0"/>
              <a:t>     - le vaudou</a:t>
            </a:r>
          </a:p>
          <a:p>
            <a:r>
              <a:rPr lang="fr-FR" sz="2800" dirty="0" smtClean="0"/>
              <a:t>     - la sorcellerie amérindienne</a:t>
            </a:r>
          </a:p>
          <a:p>
            <a:r>
              <a:rPr lang="fr-FR" sz="2800" dirty="0" smtClean="0"/>
              <a:t>     - </a:t>
            </a:r>
            <a:r>
              <a:rPr lang="fr-FR" sz="2800" dirty="0" err="1" smtClean="0"/>
              <a:t>etc</a:t>
            </a:r>
            <a:r>
              <a:rPr lang="fr-FR" sz="2800" dirty="0" smtClean="0"/>
              <a:t> ...</a:t>
            </a:r>
            <a:endParaRPr lang="fr-FR" sz="2800" dirty="0"/>
          </a:p>
        </p:txBody>
      </p:sp>
    </p:spTree>
    <p:extLst>
      <p:ext uri="{BB962C8B-B14F-4D97-AF65-F5344CB8AC3E}">
        <p14:creationId xmlns:p14="http://schemas.microsoft.com/office/powerpoint/2010/main" val="3108236252"/>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14463" y="730250"/>
            <a:ext cx="7583487" cy="1044388"/>
          </a:xfrm>
        </p:spPr>
        <p:txBody>
          <a:bodyPr/>
          <a:lstStyle/>
          <a:p>
            <a:r>
              <a:rPr lang="fr-FR" dirty="0" smtClean="0">
                <a:solidFill>
                  <a:srgbClr val="CCFFCC"/>
                </a:solidFill>
              </a:rPr>
              <a:t>Histoire de la Transe dans </a:t>
            </a:r>
            <a:br>
              <a:rPr lang="fr-FR" dirty="0" smtClean="0">
                <a:solidFill>
                  <a:srgbClr val="CCFFCC"/>
                </a:solidFill>
              </a:rPr>
            </a:br>
            <a:r>
              <a:rPr lang="fr-FR" dirty="0" smtClean="0">
                <a:solidFill>
                  <a:srgbClr val="CCFFCC"/>
                </a:solidFill>
              </a:rPr>
              <a:t>notre culture Européenne</a:t>
            </a:r>
            <a:endParaRPr lang="fr-FR" dirty="0">
              <a:solidFill>
                <a:srgbClr val="CCFFCC"/>
              </a:solidFill>
            </a:endParaRPr>
          </a:p>
        </p:txBody>
      </p:sp>
      <p:sp>
        <p:nvSpPr>
          <p:cNvPr id="3" name="Espace réservé du contenu 2"/>
          <p:cNvSpPr>
            <a:spLocks noGrp="1"/>
          </p:cNvSpPr>
          <p:nvPr>
            <p:ph idx="1"/>
          </p:nvPr>
        </p:nvSpPr>
        <p:spPr>
          <a:xfrm>
            <a:off x="779463" y="2384425"/>
            <a:ext cx="7583487" cy="4208930"/>
          </a:xfrm>
        </p:spPr>
        <p:txBody>
          <a:bodyPr/>
          <a:lstStyle/>
          <a:p>
            <a:r>
              <a:rPr lang="fr-FR" sz="2800" dirty="0" smtClean="0"/>
              <a:t>-</a:t>
            </a:r>
            <a:r>
              <a:rPr lang="fr-FR" sz="2800" dirty="0" smtClean="0">
                <a:solidFill>
                  <a:srgbClr val="FFFF00"/>
                </a:solidFill>
              </a:rPr>
              <a:t> Antoine MESMER</a:t>
            </a:r>
          </a:p>
          <a:p>
            <a:r>
              <a:rPr lang="fr-FR" dirty="0" smtClean="0"/>
              <a:t>... Le Magnétisme Animal ...</a:t>
            </a:r>
          </a:p>
          <a:p>
            <a:r>
              <a:rPr lang="fr-FR" sz="3200" dirty="0"/>
              <a:t>-</a:t>
            </a:r>
            <a:r>
              <a:rPr lang="fr-FR" sz="3200" dirty="0" smtClean="0"/>
              <a:t> </a:t>
            </a:r>
            <a:r>
              <a:rPr lang="fr-FR" sz="3200" dirty="0" smtClean="0">
                <a:solidFill>
                  <a:srgbClr val="FFFF00"/>
                </a:solidFill>
              </a:rPr>
              <a:t>Le Marquis de PUYSEGUR</a:t>
            </a:r>
          </a:p>
          <a:p>
            <a:r>
              <a:rPr lang="fr-FR" dirty="0"/>
              <a:t> </a:t>
            </a:r>
            <a:r>
              <a:rPr lang="fr-FR" dirty="0" smtClean="0"/>
              <a:t>... Le Somnambulisme ...</a:t>
            </a:r>
          </a:p>
          <a:p>
            <a:r>
              <a:rPr lang="fr-FR" sz="2800" dirty="0"/>
              <a:t>-</a:t>
            </a:r>
            <a:r>
              <a:rPr lang="fr-FR" sz="2800" dirty="0" smtClean="0"/>
              <a:t> </a:t>
            </a:r>
            <a:r>
              <a:rPr lang="fr-FR" sz="2800" dirty="0" smtClean="0">
                <a:solidFill>
                  <a:srgbClr val="FFFF00"/>
                </a:solidFill>
              </a:rPr>
              <a:t>Le Docteur James BRAID</a:t>
            </a:r>
          </a:p>
          <a:p>
            <a:r>
              <a:rPr lang="fr-FR" dirty="0" smtClean="0"/>
              <a:t>... </a:t>
            </a:r>
            <a:r>
              <a:rPr lang="fr-FR" dirty="0" err="1" smtClean="0"/>
              <a:t>Neurologic</a:t>
            </a:r>
            <a:r>
              <a:rPr lang="fr-FR" dirty="0" smtClean="0"/>
              <a:t> </a:t>
            </a:r>
            <a:r>
              <a:rPr lang="fr-FR" dirty="0" err="1" smtClean="0"/>
              <a:t>Hypnotism</a:t>
            </a:r>
            <a:r>
              <a:rPr lang="fr-FR" dirty="0" smtClean="0"/>
              <a:t> ...</a:t>
            </a:r>
            <a:endParaRPr lang="fr-FR" dirty="0"/>
          </a:p>
        </p:txBody>
      </p:sp>
    </p:spTree>
    <p:extLst>
      <p:ext uri="{BB962C8B-B14F-4D97-AF65-F5344CB8AC3E}">
        <p14:creationId xmlns:p14="http://schemas.microsoft.com/office/powerpoint/2010/main" val="2912990821"/>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9463" y="-1044388"/>
            <a:ext cx="7583487" cy="1044388"/>
          </a:xfrm>
        </p:spPr>
        <p:txBody>
          <a:bodyPr/>
          <a:lstStyle/>
          <a:p>
            <a:endParaRPr lang="fr-FR"/>
          </a:p>
        </p:txBody>
      </p:sp>
      <p:sp>
        <p:nvSpPr>
          <p:cNvPr id="3" name="Espace réservé du contenu 2"/>
          <p:cNvSpPr>
            <a:spLocks noGrp="1"/>
          </p:cNvSpPr>
          <p:nvPr>
            <p:ph idx="1"/>
          </p:nvPr>
        </p:nvSpPr>
        <p:spPr>
          <a:xfrm>
            <a:off x="779463" y="1304925"/>
            <a:ext cx="7583487" cy="4208930"/>
          </a:xfrm>
        </p:spPr>
        <p:txBody>
          <a:bodyPr/>
          <a:lstStyle/>
          <a:p>
            <a:r>
              <a:rPr lang="fr-FR" sz="2400" dirty="0" smtClean="0"/>
              <a:t>- Le Docteur </a:t>
            </a:r>
            <a:r>
              <a:rPr lang="fr-FR" sz="2400" dirty="0" smtClean="0">
                <a:solidFill>
                  <a:srgbClr val="FFFF00"/>
                </a:solidFill>
              </a:rPr>
              <a:t>CHARCOT</a:t>
            </a:r>
            <a:r>
              <a:rPr lang="fr-FR" sz="2400" dirty="0" smtClean="0"/>
              <a:t> de La </a:t>
            </a:r>
            <a:r>
              <a:rPr lang="fr-FR" sz="2400" dirty="0" err="1" smtClean="0"/>
              <a:t>Salepêtrière</a:t>
            </a:r>
            <a:endParaRPr lang="fr-FR" sz="2400" dirty="0" smtClean="0"/>
          </a:p>
          <a:p>
            <a:r>
              <a:rPr lang="fr-FR" dirty="0" smtClean="0"/>
              <a:t>... « l’hypnose est un état pathologique ... </a:t>
            </a:r>
          </a:p>
          <a:p>
            <a:r>
              <a:rPr lang="fr-FR" dirty="0"/>
              <a:t> </a:t>
            </a:r>
            <a:r>
              <a:rPr lang="fr-FR" dirty="0" smtClean="0"/>
              <a:t>             comparable à l’hystérie ... »</a:t>
            </a:r>
          </a:p>
          <a:p>
            <a:endParaRPr lang="fr-FR" dirty="0" smtClean="0"/>
          </a:p>
          <a:p>
            <a:r>
              <a:rPr lang="fr-FR" sz="2400" dirty="0" smtClean="0"/>
              <a:t>- </a:t>
            </a:r>
            <a:r>
              <a:rPr lang="fr-FR" sz="2400" dirty="0" smtClean="0">
                <a:solidFill>
                  <a:srgbClr val="FFFF00"/>
                </a:solidFill>
              </a:rPr>
              <a:t>BERNHEÏM</a:t>
            </a:r>
            <a:r>
              <a:rPr lang="fr-FR" sz="2400" dirty="0" smtClean="0"/>
              <a:t> </a:t>
            </a:r>
            <a:r>
              <a:rPr lang="fr-FR" sz="2400" dirty="0"/>
              <a:t>e</a:t>
            </a:r>
            <a:r>
              <a:rPr lang="fr-FR" sz="2400" dirty="0" smtClean="0"/>
              <a:t>t </a:t>
            </a:r>
            <a:r>
              <a:rPr lang="fr-FR" sz="2400" dirty="0" smtClean="0">
                <a:solidFill>
                  <a:srgbClr val="FFFF00"/>
                </a:solidFill>
              </a:rPr>
              <a:t>LIEBAULT</a:t>
            </a:r>
            <a:r>
              <a:rPr lang="fr-FR" sz="2400" dirty="0" smtClean="0"/>
              <a:t> de l’Ecole de Nancy</a:t>
            </a:r>
          </a:p>
          <a:p>
            <a:r>
              <a:rPr lang="fr-FR" dirty="0" smtClean="0"/>
              <a:t>...      « l’hypnose est un état normal ... </a:t>
            </a:r>
          </a:p>
          <a:p>
            <a:r>
              <a:rPr lang="fr-FR" dirty="0"/>
              <a:t> </a:t>
            </a:r>
            <a:r>
              <a:rPr lang="fr-FR" dirty="0" smtClean="0"/>
              <a:t>             provoqué par la suggestion ... »</a:t>
            </a:r>
            <a:endParaRPr lang="fr-FR" dirty="0"/>
          </a:p>
        </p:txBody>
      </p:sp>
    </p:spTree>
    <p:extLst>
      <p:ext uri="{BB962C8B-B14F-4D97-AF65-F5344CB8AC3E}">
        <p14:creationId xmlns:p14="http://schemas.microsoft.com/office/powerpoint/2010/main" val="2676925799"/>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CCFFCC"/>
                </a:solidFill>
              </a:rPr>
              <a:t>- Le Docteur Milton H. ERICKSON</a:t>
            </a:r>
            <a:endParaRPr lang="fr-FR" dirty="0">
              <a:solidFill>
                <a:srgbClr val="CCFFCC"/>
              </a:solidFill>
            </a:endParaRPr>
          </a:p>
        </p:txBody>
      </p:sp>
      <p:sp>
        <p:nvSpPr>
          <p:cNvPr id="3" name="Espace réservé du contenu 2"/>
          <p:cNvSpPr>
            <a:spLocks noGrp="1"/>
          </p:cNvSpPr>
          <p:nvPr>
            <p:ph idx="1"/>
          </p:nvPr>
        </p:nvSpPr>
        <p:spPr>
          <a:xfrm>
            <a:off x="779463" y="1876425"/>
            <a:ext cx="7583487" cy="4208930"/>
          </a:xfrm>
        </p:spPr>
        <p:txBody>
          <a:bodyPr>
            <a:normAutofit lnSpcReduction="10000"/>
          </a:bodyPr>
          <a:lstStyle/>
          <a:p>
            <a:r>
              <a:rPr lang="fr-FR" sz="2800" dirty="0" smtClean="0">
                <a:solidFill>
                  <a:srgbClr val="FFFF00"/>
                </a:solidFill>
              </a:rPr>
              <a:t>L’HYPNOSE</a:t>
            </a:r>
            <a:r>
              <a:rPr lang="fr-FR" sz="2800" dirty="0" smtClean="0"/>
              <a:t> ... Vue comme un </a:t>
            </a:r>
            <a:r>
              <a:rPr lang="fr-FR" sz="2800" dirty="0" smtClean="0">
                <a:solidFill>
                  <a:srgbClr val="FFFF00"/>
                </a:solidFill>
              </a:rPr>
              <a:t>PROCESSUS</a:t>
            </a:r>
          </a:p>
          <a:p>
            <a:r>
              <a:rPr lang="fr-FR" dirty="0" smtClean="0"/>
              <a:t>« ... L’ Hypnose est un mode de fonctionnement psychologique dans lequel le sujet, grâce à l’intervention d’une autre personne, parvient à faire abstraction de la réalité environnante, tout en restant en relation avec l’accompagnateur.</a:t>
            </a:r>
          </a:p>
          <a:p>
            <a:r>
              <a:rPr lang="fr-FR" dirty="0" smtClean="0"/>
              <a:t>Ce mode de fonctionnement est privilégié dans la mesure où il fait apparaître des possibilités nouvelles, par exemple, des possibilités supplémentaires d’action de l’esprit sur le corps, ou de travail psychologique à un niveau inconscient . »</a:t>
            </a:r>
            <a:endParaRPr lang="fr-FR" dirty="0"/>
          </a:p>
        </p:txBody>
      </p:sp>
    </p:spTree>
    <p:extLst>
      <p:ext uri="{BB962C8B-B14F-4D97-AF65-F5344CB8AC3E}">
        <p14:creationId xmlns:p14="http://schemas.microsoft.com/office/powerpoint/2010/main" val="1821210595"/>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9251" y="381000"/>
            <a:ext cx="8461374" cy="1044388"/>
          </a:xfrm>
        </p:spPr>
        <p:txBody>
          <a:bodyPr/>
          <a:lstStyle/>
          <a:p>
            <a:r>
              <a:rPr lang="fr-FR" dirty="0" smtClean="0">
                <a:solidFill>
                  <a:srgbClr val="CCFFCC"/>
                </a:solidFill>
              </a:rPr>
              <a:t>L’HYPNOSE ... Vu comme un « ETAT »</a:t>
            </a:r>
            <a:endParaRPr lang="fr-FR" dirty="0">
              <a:solidFill>
                <a:srgbClr val="CCFFCC"/>
              </a:solidFill>
            </a:endParaRPr>
          </a:p>
        </p:txBody>
      </p:sp>
      <p:sp>
        <p:nvSpPr>
          <p:cNvPr id="3" name="Espace réservé du contenu 2"/>
          <p:cNvSpPr>
            <a:spLocks noGrp="1"/>
          </p:cNvSpPr>
          <p:nvPr>
            <p:ph idx="1"/>
          </p:nvPr>
        </p:nvSpPr>
        <p:spPr>
          <a:xfrm>
            <a:off x="349251" y="2162175"/>
            <a:ext cx="8461374" cy="4208930"/>
          </a:xfrm>
        </p:spPr>
        <p:txBody>
          <a:bodyPr/>
          <a:lstStyle/>
          <a:p>
            <a:r>
              <a:rPr lang="fr-FR" sz="2800" dirty="0" smtClean="0"/>
              <a:t>      L’Hypnose peut être vécu comme ... </a:t>
            </a:r>
          </a:p>
          <a:p>
            <a:pPr marL="0" indent="0">
              <a:buNone/>
            </a:pPr>
            <a:r>
              <a:rPr lang="fr-FR" dirty="0" smtClean="0"/>
              <a:t>                   </a:t>
            </a:r>
            <a:r>
              <a:rPr lang="fr-FR" dirty="0" smtClean="0">
                <a:solidFill>
                  <a:srgbClr val="FFFF00"/>
                </a:solidFill>
              </a:rPr>
              <a:t>un ETAT MODIFIE DE CONSCIENCE</a:t>
            </a:r>
          </a:p>
          <a:p>
            <a:pPr marL="0" indent="0">
              <a:buNone/>
            </a:pPr>
            <a:endParaRPr lang="fr-FR" dirty="0" smtClean="0">
              <a:solidFill>
                <a:srgbClr val="FFFF00"/>
              </a:solidFill>
            </a:endParaRPr>
          </a:p>
          <a:p>
            <a:pPr>
              <a:buFontTx/>
              <a:buChar char="-"/>
            </a:pPr>
            <a:r>
              <a:rPr lang="fr-FR" dirty="0" smtClean="0"/>
              <a:t>Ce n’est donc pas un sommeil ou une «perte de conscience»</a:t>
            </a:r>
          </a:p>
          <a:p>
            <a:pPr>
              <a:buFontTx/>
              <a:buChar char="-"/>
            </a:pPr>
            <a:r>
              <a:rPr lang="fr-FR" dirty="0" smtClean="0"/>
              <a:t>Cet état est différent de l’état de veille habituelle, de l’état de sommeil profond, et de l’état de sommeil paradoxal;</a:t>
            </a:r>
          </a:p>
          <a:p>
            <a:pPr marL="0" indent="0">
              <a:buNone/>
            </a:pPr>
            <a:r>
              <a:rPr lang="fr-FR" dirty="0" smtClean="0"/>
              <a:t>              Il peut être vu comme </a:t>
            </a:r>
            <a:r>
              <a:rPr lang="fr-FR" dirty="0" smtClean="0">
                <a:solidFill>
                  <a:srgbClr val="FFFF00"/>
                </a:solidFill>
              </a:rPr>
              <a:t>un EVEIL PARADOXAL </a:t>
            </a:r>
            <a:endParaRPr lang="fr-FR" dirty="0">
              <a:solidFill>
                <a:srgbClr val="FFFF00"/>
              </a:solidFill>
            </a:endParaRPr>
          </a:p>
        </p:txBody>
      </p:sp>
    </p:spTree>
    <p:extLst>
      <p:ext uri="{BB962C8B-B14F-4D97-AF65-F5344CB8AC3E}">
        <p14:creationId xmlns:p14="http://schemas.microsoft.com/office/powerpoint/2010/main" val="4294301371"/>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400" dirty="0" smtClean="0"/>
              <a:t>      </a:t>
            </a:r>
            <a:r>
              <a:rPr lang="fr-FR" sz="2400" dirty="0" smtClean="0">
                <a:solidFill>
                  <a:srgbClr val="CCFFCC"/>
                </a:solidFill>
              </a:rPr>
              <a:t>L’Hypnotiseur le plus répandu est la</a:t>
            </a:r>
            <a:r>
              <a:rPr lang="fr-FR" sz="2400" dirty="0" smtClean="0">
                <a:solidFill>
                  <a:srgbClr val="FFFF00"/>
                </a:solidFill>
              </a:rPr>
              <a:t> télévision  </a:t>
            </a:r>
            <a:r>
              <a:rPr lang="fr-FR" sz="2400" dirty="0" smtClean="0">
                <a:solidFill>
                  <a:srgbClr val="CCFFCC"/>
                </a:solidFill>
              </a:rPr>
              <a:t/>
            </a:r>
            <a:br>
              <a:rPr lang="fr-FR" sz="2400" dirty="0" smtClean="0">
                <a:solidFill>
                  <a:srgbClr val="CCFFCC"/>
                </a:solidFill>
              </a:rPr>
            </a:br>
            <a:r>
              <a:rPr lang="fr-FR" sz="2400" dirty="0">
                <a:solidFill>
                  <a:srgbClr val="CCFFCC"/>
                </a:solidFill>
              </a:rPr>
              <a:t> </a:t>
            </a:r>
            <a:r>
              <a:rPr lang="fr-FR" sz="2400" dirty="0" smtClean="0">
                <a:solidFill>
                  <a:srgbClr val="CCFFCC"/>
                </a:solidFill>
              </a:rPr>
              <a:t>                      ( et tous les écrans ...)</a:t>
            </a:r>
            <a:endParaRPr lang="fr-FR" sz="2400" dirty="0">
              <a:solidFill>
                <a:srgbClr val="CCFFCC"/>
              </a:solidFill>
            </a:endParaRPr>
          </a:p>
        </p:txBody>
      </p:sp>
      <p:pic>
        <p:nvPicPr>
          <p:cNvPr id="4" name="Espace réservé du contenu 3"/>
          <p:cNvPicPr>
            <a:picLocks noGrp="1" noChangeAspect="1"/>
          </p:cNvPicPr>
          <p:nvPr>
            <p:ph idx="1"/>
          </p:nvPr>
        </p:nvPicPr>
        <p:blipFill>
          <a:blip r:embed="rId2"/>
          <a:srcRect t="12343" b="12343"/>
          <a:stretch>
            <a:fillRect/>
          </a:stretch>
        </p:blipFill>
        <p:spPr>
          <a:prstGeom prst="rect">
            <a:avLst/>
          </a:prstGeom>
        </p:spPr>
      </p:pic>
    </p:spTree>
    <p:extLst>
      <p:ext uri="{BB962C8B-B14F-4D97-AF65-F5344CB8AC3E}">
        <p14:creationId xmlns:p14="http://schemas.microsoft.com/office/powerpoint/2010/main" val="2921154076"/>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9463" y="682625"/>
            <a:ext cx="7981950" cy="1044388"/>
          </a:xfrm>
        </p:spPr>
        <p:txBody>
          <a:bodyPr/>
          <a:lstStyle/>
          <a:p>
            <a:r>
              <a:rPr lang="fr-FR" dirty="0" smtClean="0">
                <a:solidFill>
                  <a:srgbClr val="CCFFCC"/>
                </a:solidFill>
              </a:rPr>
              <a:t>Ce qui nous </a:t>
            </a:r>
            <a:r>
              <a:rPr lang="fr-FR" dirty="0" err="1" smtClean="0">
                <a:solidFill>
                  <a:srgbClr val="CCFFCC"/>
                </a:solidFill>
              </a:rPr>
              <a:t>interresse</a:t>
            </a:r>
            <a:r>
              <a:rPr lang="fr-FR" dirty="0" smtClean="0">
                <a:solidFill>
                  <a:srgbClr val="CCFFCC"/>
                </a:solidFill>
              </a:rPr>
              <a:t> en pratique</a:t>
            </a:r>
            <a:endParaRPr lang="fr-FR" dirty="0">
              <a:solidFill>
                <a:srgbClr val="CCFFCC"/>
              </a:solidFill>
            </a:endParaRPr>
          </a:p>
        </p:txBody>
      </p:sp>
      <p:sp>
        <p:nvSpPr>
          <p:cNvPr id="3" name="Espace réservé du contenu 2"/>
          <p:cNvSpPr>
            <a:spLocks noGrp="1"/>
          </p:cNvSpPr>
          <p:nvPr>
            <p:ph idx="1"/>
          </p:nvPr>
        </p:nvSpPr>
        <p:spPr>
          <a:xfrm>
            <a:off x="779463" y="2636370"/>
            <a:ext cx="7583487" cy="4208930"/>
          </a:xfrm>
        </p:spPr>
        <p:txBody>
          <a:bodyPr/>
          <a:lstStyle/>
          <a:p>
            <a:r>
              <a:rPr lang="fr-FR" sz="2400" dirty="0" smtClean="0"/>
              <a:t>... Tout se passe comme si, quand un être humain fonctionne de manière hypnotique, il a plus facilement accès à des ressources de changement.</a:t>
            </a:r>
          </a:p>
          <a:p>
            <a:endParaRPr lang="fr-FR" dirty="0" smtClean="0"/>
          </a:p>
          <a:p>
            <a:pPr marL="0" indent="0">
              <a:buNone/>
            </a:pPr>
            <a:r>
              <a:rPr lang="fr-FR" dirty="0"/>
              <a:t> </a:t>
            </a:r>
            <a:r>
              <a:rPr lang="fr-FR" dirty="0" smtClean="0"/>
              <a:t>            En cela, l’hypnose peut être vue comme</a:t>
            </a:r>
          </a:p>
          <a:p>
            <a:pPr marL="0" indent="0">
              <a:buNone/>
            </a:pPr>
            <a:r>
              <a:rPr lang="fr-FR" dirty="0"/>
              <a:t> </a:t>
            </a:r>
            <a:r>
              <a:rPr lang="fr-FR" dirty="0" smtClean="0"/>
              <a:t>         </a:t>
            </a:r>
            <a:r>
              <a:rPr lang="fr-FR" sz="2400" dirty="0" smtClean="0">
                <a:solidFill>
                  <a:srgbClr val="FFFF00"/>
                </a:solidFill>
              </a:rPr>
              <a:t>UN OUTIL FACILITATEUR DU CHANGEMENT</a:t>
            </a:r>
            <a:endParaRPr lang="fr-FR" sz="2400" dirty="0">
              <a:solidFill>
                <a:srgbClr val="FFFF00"/>
              </a:solidFill>
            </a:endParaRPr>
          </a:p>
        </p:txBody>
      </p:sp>
    </p:spTree>
    <p:extLst>
      <p:ext uri="{BB962C8B-B14F-4D97-AF65-F5344CB8AC3E}">
        <p14:creationId xmlns:p14="http://schemas.microsoft.com/office/powerpoint/2010/main" val="2358185695"/>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92175" y="1397000"/>
            <a:ext cx="8124825" cy="3866776"/>
          </a:xfrm>
        </p:spPr>
        <p:txBody>
          <a:bodyPr/>
          <a:lstStyle/>
          <a:p>
            <a:r>
              <a:rPr lang="fr-FR" dirty="0" smtClean="0"/>
              <a:t>              En </a:t>
            </a:r>
            <a:r>
              <a:rPr lang="fr-FR" dirty="0" smtClean="0">
                <a:solidFill>
                  <a:srgbClr val="CCFFCC"/>
                </a:solidFill>
              </a:rPr>
              <a:t>HYPNOSE</a:t>
            </a:r>
            <a:r>
              <a:rPr lang="fr-FR" dirty="0" smtClean="0"/>
              <a:t>  </a:t>
            </a:r>
            <a:br>
              <a:rPr lang="fr-FR" dirty="0" smtClean="0"/>
            </a:br>
            <a:r>
              <a:rPr lang="fr-FR" dirty="0"/>
              <a:t> </a:t>
            </a:r>
            <a:r>
              <a:rPr lang="fr-FR" dirty="0" smtClean="0"/>
              <a:t>      nous allons mobiliser </a:t>
            </a:r>
            <a:br>
              <a:rPr lang="fr-FR" dirty="0" smtClean="0"/>
            </a:br>
            <a:r>
              <a:rPr lang="fr-FR" dirty="0"/>
              <a:t> </a:t>
            </a:r>
            <a:r>
              <a:rPr lang="fr-FR" dirty="0" smtClean="0"/>
              <a:t>      le cerveau </a:t>
            </a:r>
            <a:r>
              <a:rPr lang="fr-FR" dirty="0" smtClean="0">
                <a:solidFill>
                  <a:srgbClr val="FFFF00"/>
                </a:solidFill>
              </a:rPr>
              <a:t>FIGURATIF</a:t>
            </a:r>
            <a:r>
              <a:rPr lang="fr-FR" dirty="0" smtClean="0"/>
              <a:t> </a:t>
            </a:r>
            <a:br>
              <a:rPr lang="fr-FR" dirty="0" smtClean="0"/>
            </a:br>
            <a:r>
              <a:rPr lang="fr-FR" dirty="0"/>
              <a:t> </a:t>
            </a:r>
            <a:r>
              <a:rPr lang="fr-FR" dirty="0" smtClean="0"/>
              <a:t>   le cerveau </a:t>
            </a:r>
            <a:r>
              <a:rPr lang="fr-FR" dirty="0" smtClean="0">
                <a:solidFill>
                  <a:srgbClr val="FFFF00"/>
                </a:solidFill>
              </a:rPr>
              <a:t>ANALOGIQUE</a:t>
            </a:r>
            <a:r>
              <a:rPr lang="fr-FR" dirty="0" smtClean="0"/>
              <a:t> </a:t>
            </a:r>
            <a:br>
              <a:rPr lang="fr-FR" dirty="0" smtClean="0"/>
            </a:br>
            <a:r>
              <a:rPr lang="fr-FR" dirty="0"/>
              <a:t> </a:t>
            </a:r>
            <a:r>
              <a:rPr lang="fr-FR" dirty="0" smtClean="0"/>
              <a:t> le cerveau de l’</a:t>
            </a:r>
            <a:r>
              <a:rPr lang="fr-FR" dirty="0" smtClean="0">
                <a:solidFill>
                  <a:srgbClr val="FFFF00"/>
                </a:solidFill>
              </a:rPr>
              <a:t>IMAGINAIRE</a:t>
            </a:r>
            <a:r>
              <a:rPr lang="fr-FR" dirty="0" smtClean="0"/>
              <a:t> </a:t>
            </a:r>
            <a:br>
              <a:rPr lang="fr-FR" dirty="0" smtClean="0"/>
            </a:br>
            <a:r>
              <a:rPr lang="fr-FR" dirty="0"/>
              <a:t> </a:t>
            </a:r>
            <a:r>
              <a:rPr lang="fr-FR" dirty="0" smtClean="0"/>
              <a:t>     pour qu’il puisse faire    apparaître , ou réapparaître des  	</a:t>
            </a:r>
            <a:r>
              <a:rPr lang="fr-FR" dirty="0" smtClean="0">
                <a:solidFill>
                  <a:srgbClr val="FFFF00"/>
                </a:solidFill>
              </a:rPr>
              <a:t>RESSOURCES</a:t>
            </a:r>
            <a:r>
              <a:rPr lang="fr-FR" dirty="0" smtClean="0"/>
              <a:t> </a:t>
            </a:r>
            <a:r>
              <a:rPr lang="fr-FR" dirty="0" smtClean="0">
                <a:solidFill>
                  <a:srgbClr val="FFFF00"/>
                </a:solidFill>
              </a:rPr>
              <a:t>CACHEES</a:t>
            </a:r>
            <a:endParaRPr lang="fr-FR" dirty="0"/>
          </a:p>
        </p:txBody>
      </p:sp>
      <p:sp>
        <p:nvSpPr>
          <p:cNvPr id="3" name="Espace réservé du contenu 2"/>
          <p:cNvSpPr>
            <a:spLocks noGrp="1"/>
          </p:cNvSpPr>
          <p:nvPr>
            <p:ph idx="1"/>
          </p:nvPr>
        </p:nvSpPr>
        <p:spPr>
          <a:xfrm>
            <a:off x="460375" y="5667375"/>
            <a:ext cx="8382000" cy="830730"/>
          </a:xfrm>
        </p:spPr>
        <p:txBody>
          <a:bodyPr/>
          <a:lstStyle/>
          <a:p>
            <a:pPr marL="0" indent="0">
              <a:buNone/>
            </a:pPr>
            <a:r>
              <a:rPr lang="fr-FR" dirty="0" smtClean="0"/>
              <a:t>Ex :  ... Conflit de 14-18 ... Chute à vélo ... Accouchement ...</a:t>
            </a:r>
            <a:endParaRPr lang="fr-FR" dirty="0"/>
          </a:p>
        </p:txBody>
      </p:sp>
    </p:spTree>
    <p:extLst>
      <p:ext uri="{BB962C8B-B14F-4D97-AF65-F5344CB8AC3E}">
        <p14:creationId xmlns:p14="http://schemas.microsoft.com/office/powerpoint/2010/main" val="199235780"/>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Revolution">
  <a:themeElements>
    <a:clrScheme name="Ciel">
      <a:dk1>
        <a:sysClr val="windowText" lastClr="000000"/>
      </a:dk1>
      <a:lt1>
        <a:sysClr val="window" lastClr="FFFFFF"/>
      </a:lt1>
      <a:dk2>
        <a:srgbClr val="1782BF"/>
      </a:dk2>
      <a:lt2>
        <a:srgbClr val="62BCE9"/>
      </a:lt2>
      <a:accent1>
        <a:srgbClr val="073779"/>
      </a:accent1>
      <a:accent2>
        <a:srgbClr val="8FD9FB"/>
      </a:accent2>
      <a:accent3>
        <a:srgbClr val="FFCC00"/>
      </a:accent3>
      <a:accent4>
        <a:srgbClr val="EB6615"/>
      </a:accent4>
      <a:accent5>
        <a:srgbClr val="C76402"/>
      </a:accent5>
      <a:accent6>
        <a:srgbClr val="B523B4"/>
      </a:accent6>
      <a:hlink>
        <a:srgbClr val="FFDE26"/>
      </a:hlink>
      <a:folHlink>
        <a:srgbClr val="DEBE00"/>
      </a:folHlink>
    </a:clrScheme>
    <a:fontScheme name="Revolution">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Révolution.thmx</Template>
  <TotalTime>1050</TotalTime>
  <Words>493</Words>
  <Application>Microsoft Office PowerPoint</Application>
  <PresentationFormat>Affichage à l'écran (4:3)</PresentationFormat>
  <Paragraphs>97</Paragraphs>
  <Slides>17</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17</vt:i4>
      </vt:variant>
    </vt:vector>
  </HeadingPairs>
  <TitlesOfParts>
    <vt:vector size="21" baseType="lpstr">
      <vt:lpstr>Arial Black</vt:lpstr>
      <vt:lpstr>Trebuchet MS</vt:lpstr>
      <vt:lpstr>Wingdings 2</vt:lpstr>
      <vt:lpstr>Revolution</vt:lpstr>
      <vt:lpstr>Hypnose  et  Douleur</vt:lpstr>
      <vt:lpstr>Histoire de la Transe Hypnotique</vt:lpstr>
      <vt:lpstr>Histoire de la Transe dans  notre culture Européenne</vt:lpstr>
      <vt:lpstr>Présentation PowerPoint</vt:lpstr>
      <vt:lpstr>- Le Docteur Milton H. ERICKSON</vt:lpstr>
      <vt:lpstr>L’HYPNOSE ... Vu comme un « ETAT »</vt:lpstr>
      <vt:lpstr>      L’Hypnotiseur le plus répandu est la télévision                          ( et tous les écrans ...)</vt:lpstr>
      <vt:lpstr>Ce qui nous interresse en pratique</vt:lpstr>
      <vt:lpstr>              En HYPNOSE          nous allons mobiliser         le cerveau FIGURATIF      le cerveau ANALOGIQUE    le cerveau de l’IMAGINAIRE        pour qu’il puisse faire    apparaître , ou réapparaître des   RESSOURCES CACHEES</vt:lpstr>
      <vt:lpstr>Les 3 Actions de l’Hypnose sur la Douleur</vt:lpstr>
      <vt:lpstr>Méthodes employées en Hypnose</vt:lpstr>
      <vt:lpstr>Présentation PowerPoint</vt:lpstr>
      <vt:lpstr>      Un Point de Vue Personnel                ( qui n’engage que moi ...)</vt:lpstr>
      <vt:lpstr>       Certains diagnostics de ...</vt:lpstr>
      <vt:lpstr>      Pourrait avoir pour cause  ...</vt:lpstr>
      <vt:lpstr>       Rappelons-nous que  </vt:lpstr>
      <vt:lpstr>          Si nous avons peur ...          (que nous sommes stressé, anxieux, angoissé, voir paniqué)                         alors qu’il n’y a pas de danger                          réel et immédiat            c’est que nous nous rendons                     victime d’une illusion       et la libération des illusions           c’est la voie de la guérison         ... de la souffrance ...                                      ... Merci de votre écoute ...          </vt:lpstr>
    </vt:vector>
  </TitlesOfParts>
  <Company>IMHEN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Hypnose  et  Douleur</dc:title>
  <dc:creator>FRANCIS GAJAN</dc:creator>
  <cp:lastModifiedBy>utilisateur</cp:lastModifiedBy>
  <cp:revision>64</cp:revision>
  <dcterms:created xsi:type="dcterms:W3CDTF">2019-10-09T17:14:01Z</dcterms:created>
  <dcterms:modified xsi:type="dcterms:W3CDTF">2019-10-18T13:31:50Z</dcterms:modified>
</cp:coreProperties>
</file>