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7" r:id="rId3"/>
    <p:sldId id="278" r:id="rId4"/>
    <p:sldId id="295" r:id="rId5"/>
    <p:sldId id="296" r:id="rId6"/>
    <p:sldId id="297" r:id="rId7"/>
    <p:sldId id="265" r:id="rId8"/>
    <p:sldId id="299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3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10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62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60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67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3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3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5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CE8F-8D9F-EF4F-A14A-BCA87C81BF84}" type="datetimeFigureOut">
              <a:rPr lang="fr-FR" smtClean="0"/>
              <a:t>01/11/2019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4846-DBC8-0B4B-9383-ADA6EC99B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6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://fr.wikipedia.org/wiki/Fichier:Mesolimbic_mesocortical_pathway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E6851-1BB4-4946-89AB-72D0B9AEF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+mn-lt"/>
              </a:rPr>
              <a:t>LE PLACEBO, COMMENT ÇA MARCHE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0AF55B-DB54-8441-B7E4-EC02D9016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90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B947D-64B0-5243-9E32-0755B27E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n-lt"/>
              </a:rPr>
              <a:t>Le docteur Knock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0D6F4B-8208-0A48-8AA2-676A3BA3A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5EB01D-930D-B848-B61A-D8FD7E3F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97" y="1508426"/>
            <a:ext cx="3656206" cy="49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067F5-20B0-A042-A1C4-A2E5FEE8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Y METTRE DU SIEN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BF8890-D0DA-DA44-A2C7-53242B06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1E75D1-B313-3248-841E-105733AF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51" y="1910531"/>
            <a:ext cx="5970239" cy="40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7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609A4-64BA-A540-869D-140F4B11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+mn-lt"/>
              </a:rPr>
              <a:t>LA TRANSSUBSTANTIATION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108C0-914B-8743-BC23-D4348A72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B33E39-8CDC-FD44-9085-962B6EC9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975" y="1825625"/>
            <a:ext cx="7517694" cy="39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4E9C0-8BED-FA47-9FFD-4E349141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177"/>
          </a:xfrm>
        </p:spPr>
        <p:txBody>
          <a:bodyPr>
            <a:noAutofit/>
          </a:bodyPr>
          <a:lstStyle/>
          <a:p>
            <a:pPr algn="ctr"/>
            <a:br>
              <a:rPr lang="fr-FR" sz="9600" b="1" dirty="0">
                <a:solidFill>
                  <a:srgbClr val="002060"/>
                </a:solidFill>
              </a:rPr>
            </a:br>
            <a:br>
              <a:rPr lang="fr-FR" sz="9600" b="1" dirty="0">
                <a:solidFill>
                  <a:srgbClr val="002060"/>
                </a:solidFill>
              </a:rPr>
            </a:br>
            <a:br>
              <a:rPr lang="fr-FR" sz="9600" b="1" dirty="0">
                <a:solidFill>
                  <a:srgbClr val="002060"/>
                </a:solidFill>
              </a:rPr>
            </a:br>
            <a:r>
              <a:rPr lang="fr-FR" sz="9600" b="1" dirty="0">
                <a:solidFill>
                  <a:srgbClr val="002060"/>
                </a:solidFill>
              </a:rPr>
              <a:t>ALORS, CROYEZ-Y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702F9-0850-C047-B31C-DC195961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9919" y="5261316"/>
            <a:ext cx="563879" cy="91564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367B75-AD7C-3A45-A5F1-6E91B919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951" y="3324449"/>
            <a:ext cx="4258098" cy="2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D0379-26D7-6A4A-94E3-5D3A5E10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E28CC5-A792-2849-B01B-7978665B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7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3D680-3867-0244-9AEB-6F6663EF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6C839-32F4-DD40-B473-10017F6C7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3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6CFE1-B640-E74A-B7AD-FEC5BB04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2392362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MÉCANISMES D’ACTION DU PLACEBO ET DU NOCEBO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0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900"/>
            <a:ext cx="3314700" cy="2451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11500"/>
            <a:ext cx="2641600" cy="203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0" y="266700"/>
            <a:ext cx="2235200" cy="152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3854450"/>
            <a:ext cx="2870200" cy="2832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266700"/>
            <a:ext cx="3759200" cy="215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5201" y="2425700"/>
            <a:ext cx="1473199" cy="14797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1150" y="5054600"/>
            <a:ext cx="1708151" cy="17081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7500" y="3492501"/>
            <a:ext cx="2616200" cy="19596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500" y="1600200"/>
            <a:ext cx="2054446" cy="1879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5143500"/>
            <a:ext cx="1511300" cy="1511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3200" y="5358866"/>
            <a:ext cx="2597150" cy="109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925639"/>
            <a:ext cx="1206500" cy="850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16090"/>
            <a:ext cx="1308100" cy="11445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697039"/>
            <a:ext cx="1346200" cy="1079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4508500"/>
            <a:ext cx="1206500" cy="850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575" y="4006850"/>
            <a:ext cx="1215051" cy="1612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4349750"/>
            <a:ext cx="1308100" cy="11445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50" y="4508500"/>
            <a:ext cx="1206500" cy="850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90"/>
                </a:solidFill>
              </a:rPr>
              <a:t>Conditionnement du système immunitaire (1)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4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1" y="3244838"/>
            <a:ext cx="2345083" cy="1574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46" y="3378200"/>
            <a:ext cx="1577709" cy="12001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3486138"/>
            <a:ext cx="914400" cy="10922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02385" y="4273539"/>
            <a:ext cx="47076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6000" b="1" dirty="0">
                <a:solidFill>
                  <a:srgbClr val="000090"/>
                </a:solidFill>
              </a:rPr>
              <a:t>    			</a:t>
            </a:r>
            <a:r>
              <a:rPr lang="fr-FR" sz="4000" b="1" dirty="0">
                <a:solidFill>
                  <a:srgbClr val="000090"/>
                </a:solidFill>
              </a:rPr>
              <a:t>3 fois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3378200"/>
            <a:ext cx="1638300" cy="1066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24000" y="469901"/>
            <a:ext cx="902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rgbClr val="000090"/>
              </a:solidFill>
            </a:endParaRPr>
          </a:p>
          <a:p>
            <a:pPr algn="ctr"/>
            <a:r>
              <a:rPr lang="fr-FR" sz="3600" b="1" dirty="0">
                <a:solidFill>
                  <a:srgbClr val="000090"/>
                </a:solidFill>
              </a:rPr>
              <a:t>Conditionnement du système immunitaire (3)</a:t>
            </a:r>
          </a:p>
        </p:txBody>
      </p:sp>
    </p:spTree>
    <p:extLst>
      <p:ext uri="{BB962C8B-B14F-4D97-AF65-F5344CB8AC3E}">
        <p14:creationId xmlns:p14="http://schemas.microsoft.com/office/powerpoint/2010/main" val="4259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2" y="3378200"/>
            <a:ext cx="1777999" cy="12001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0" y="3378200"/>
            <a:ext cx="1638300" cy="1066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369" y="3187700"/>
            <a:ext cx="2345083" cy="15748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96910" y="5486401"/>
            <a:ext cx="596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 </a:t>
            </a:r>
            <a:r>
              <a:rPr lang="fr-FR" sz="2400" dirty="0">
                <a:solidFill>
                  <a:srgbClr val="000090"/>
                </a:solidFill>
              </a:rPr>
              <a:t>Quatrième fois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96000" y="4673600"/>
            <a:ext cx="184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96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00" y="1028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0090"/>
                </a:solidFill>
              </a:rPr>
              <a:t>Conditionnement du système immunitaire (3)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5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85869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sz="6000" dirty="0">
              <a:solidFill>
                <a:srgbClr val="000090"/>
              </a:solidFill>
              <a:latin typeface="Calibri" pitchFamily="34" charset="0"/>
            </a:endParaRPr>
          </a:p>
          <a:p>
            <a:pPr algn="ctr"/>
            <a:r>
              <a:rPr lang="fr-FR" sz="7200" b="1" dirty="0">
                <a:solidFill>
                  <a:srgbClr val="000090"/>
                </a:solidFill>
                <a:latin typeface="Calibri" pitchFamily="34" charset="0"/>
              </a:rPr>
              <a:t>Les </a:t>
            </a:r>
            <a:r>
              <a:rPr lang="fr-FR" sz="7200" b="1" dirty="0" err="1">
                <a:solidFill>
                  <a:srgbClr val="000090"/>
                </a:solidFill>
                <a:latin typeface="Calibri" pitchFamily="34" charset="0"/>
              </a:rPr>
              <a:t>endomédicaments</a:t>
            </a:r>
            <a:endParaRPr lang="fr-FR" sz="7200" b="1" dirty="0">
              <a:solidFill>
                <a:srgbClr val="000090"/>
              </a:solidFill>
              <a:latin typeface="Calibri" pitchFamily="34" charset="0"/>
            </a:endParaRPr>
          </a:p>
          <a:p>
            <a:pPr algn="ctr"/>
            <a:endParaRPr lang="fr-FR" sz="6000" dirty="0">
              <a:solidFill>
                <a:srgbClr val="000090"/>
              </a:solidFill>
              <a:latin typeface="Calibri" pitchFamily="34" charset="0"/>
            </a:endParaRPr>
          </a:p>
          <a:p>
            <a:pPr algn="ctr"/>
            <a:r>
              <a:rPr lang="fr-FR" sz="6000" dirty="0">
                <a:solidFill>
                  <a:srgbClr val="000090"/>
                </a:solidFill>
                <a:latin typeface="Calibri" pitchFamily="34" charset="0"/>
              </a:rPr>
              <a:t>Endorphines (douleur) ;</a:t>
            </a:r>
          </a:p>
          <a:p>
            <a:pPr algn="ctr"/>
            <a:r>
              <a:rPr lang="fr-FR" sz="6000" dirty="0">
                <a:solidFill>
                  <a:srgbClr val="000090"/>
                </a:solidFill>
                <a:latin typeface="Calibri" pitchFamily="34" charset="0"/>
              </a:rPr>
              <a:t>Dopamine (Parkinson) ;</a:t>
            </a:r>
          </a:p>
          <a:p>
            <a:pPr algn="ctr"/>
            <a:r>
              <a:rPr lang="fr-FR" sz="6000" dirty="0">
                <a:solidFill>
                  <a:srgbClr val="000090"/>
                </a:solidFill>
                <a:latin typeface="Calibri" pitchFamily="34" charset="0"/>
              </a:rPr>
              <a:t>Sérotonine (dépression) ;</a:t>
            </a:r>
          </a:p>
          <a:p>
            <a:pPr algn="ctr"/>
            <a:r>
              <a:rPr lang="fr-FR" sz="6000" dirty="0">
                <a:solidFill>
                  <a:srgbClr val="000090"/>
                </a:solidFill>
                <a:latin typeface="Calibri" pitchFamily="34" charset="0"/>
              </a:rPr>
              <a:t>…</a:t>
            </a:r>
          </a:p>
          <a:p>
            <a:pPr algn="ctr"/>
            <a:endParaRPr lang="fr-FR" sz="6000" dirty="0">
              <a:solidFill>
                <a:srgbClr val="000090"/>
              </a:solidFill>
              <a:latin typeface="Calibri" pitchFamily="34" charset="0"/>
            </a:endParaRPr>
          </a:p>
          <a:p>
            <a:pPr algn="ctr"/>
            <a:endParaRPr lang="fr-FR" sz="6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000090"/>
                </a:solidFill>
              </a:rPr>
              <a:t>Notre cerveau est le plus </a:t>
            </a:r>
          </a:p>
          <a:p>
            <a:pPr algn="ctr"/>
            <a:r>
              <a:rPr lang="fr-FR" sz="5400" b="1" dirty="0">
                <a:solidFill>
                  <a:srgbClr val="FF0000"/>
                </a:solidFill>
              </a:rPr>
              <a:t>incroyable</a:t>
            </a:r>
          </a:p>
          <a:p>
            <a:pPr algn="ctr"/>
            <a:r>
              <a:rPr lang="fr-FR" sz="5400" b="1" dirty="0">
                <a:solidFill>
                  <a:srgbClr val="000090"/>
                </a:solidFill>
              </a:rPr>
              <a:t>des laboratoires pharmaceutiques ! </a:t>
            </a:r>
          </a:p>
        </p:txBody>
      </p:sp>
      <p:pic>
        <p:nvPicPr>
          <p:cNvPr id="4" name="Imag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42806"/>
            <a:ext cx="3352800" cy="2698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4356100"/>
            <a:ext cx="1409700" cy="1409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4483100"/>
            <a:ext cx="1282700" cy="1282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000" y="4356100"/>
            <a:ext cx="1905000" cy="127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2799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D481F-8614-E04F-AA1B-DC48B91B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>
                <a:solidFill>
                  <a:srgbClr val="002060"/>
                </a:solidFill>
                <a:latin typeface="+mn-lt"/>
              </a:rPr>
              <a:t>ANTHROPOLOGIE DU PLACEBO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C1D602-D408-9546-9F22-215075788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2060"/>
                </a:solidFill>
              </a:rPr>
              <a:t>LE PARCOURS DU PATIENT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TRADUCTION SIMULTANÉE</a:t>
            </a:r>
          </a:p>
          <a:p>
            <a:r>
              <a:rPr lang="fr-FR" b="1" dirty="0">
                <a:solidFill>
                  <a:srgbClr val="002060"/>
                </a:solidFill>
              </a:rPr>
              <a:t>DANSE INITIATIQUE</a:t>
            </a:r>
          </a:p>
          <a:p>
            <a:r>
              <a:rPr lang="fr-FR" b="1" dirty="0">
                <a:solidFill>
                  <a:srgbClr val="002060"/>
                </a:solidFill>
              </a:rPr>
              <a:t>PARCHEMIN SACRÉ</a:t>
            </a:r>
          </a:p>
          <a:p>
            <a:pPr lvl="1"/>
            <a:r>
              <a:rPr lang="fr-FR" b="1" dirty="0">
                <a:solidFill>
                  <a:srgbClr val="002060"/>
                </a:solidFill>
              </a:rPr>
              <a:t>La forme</a:t>
            </a:r>
          </a:p>
          <a:p>
            <a:pPr lvl="1"/>
            <a:r>
              <a:rPr lang="fr-FR" b="1" dirty="0">
                <a:solidFill>
                  <a:srgbClr val="002060"/>
                </a:solidFill>
              </a:rPr>
              <a:t>L’écriture</a:t>
            </a:r>
          </a:p>
          <a:p>
            <a:pPr lvl="1"/>
            <a:r>
              <a:rPr lang="fr-FR" b="1" dirty="0">
                <a:solidFill>
                  <a:srgbClr val="002060"/>
                </a:solidFill>
              </a:rPr>
              <a:t>Le contenu : noms des médicaments, formes galéniques, etc.</a:t>
            </a:r>
          </a:p>
          <a:p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499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97</Words>
  <Application>Microsoft Macintosh PowerPoint</Application>
  <PresentationFormat>Grand écran</PresentationFormat>
  <Paragraphs>34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LE PLACEBO, COMMENT ÇA MARCHE ?</vt:lpstr>
      <vt:lpstr>       MÉCANISMES D’ACTION DU PLACEBO ET DU NOCEBO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ANTHROPOLOGIE DU PLACEBO </vt:lpstr>
      <vt:lpstr>Le docteur Knock</vt:lpstr>
      <vt:lpstr>Y METTRE DU SIEN</vt:lpstr>
      <vt:lpstr>LA TRANSSUBSTANTIATION</vt:lpstr>
      <vt:lpstr>   ALORS, CROYEZ-Y !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PLACEBO, COMMENT ÇA MARCHE ?</dc:title>
  <dc:creator>Utilisateur Microsoft Office</dc:creator>
  <cp:lastModifiedBy>Utilisateur Microsoft Office</cp:lastModifiedBy>
  <cp:revision>14</cp:revision>
  <dcterms:created xsi:type="dcterms:W3CDTF">2019-11-01T07:14:47Z</dcterms:created>
  <dcterms:modified xsi:type="dcterms:W3CDTF">2019-11-01T07:52:45Z</dcterms:modified>
</cp:coreProperties>
</file>