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6" r:id="rId2"/>
    <p:sldId id="257" r:id="rId3"/>
    <p:sldId id="352" r:id="rId4"/>
    <p:sldId id="259" r:id="rId5"/>
    <p:sldId id="260" r:id="rId6"/>
    <p:sldId id="294" r:id="rId7"/>
    <p:sldId id="264" r:id="rId8"/>
    <p:sldId id="281" r:id="rId9"/>
    <p:sldId id="282" r:id="rId10"/>
    <p:sldId id="283" r:id="rId11"/>
    <p:sldId id="284" r:id="rId12"/>
    <p:sldId id="285" r:id="rId13"/>
    <p:sldId id="341" r:id="rId14"/>
    <p:sldId id="342" r:id="rId15"/>
    <p:sldId id="344" r:id="rId16"/>
    <p:sldId id="345" r:id="rId17"/>
    <p:sldId id="368" r:id="rId18"/>
    <p:sldId id="346" r:id="rId19"/>
    <p:sldId id="278" r:id="rId20"/>
    <p:sldId id="303" r:id="rId21"/>
    <p:sldId id="304" r:id="rId22"/>
    <p:sldId id="265" r:id="rId23"/>
    <p:sldId id="347" r:id="rId24"/>
    <p:sldId id="379" r:id="rId25"/>
    <p:sldId id="293" r:id="rId26"/>
    <p:sldId id="351" r:id="rId27"/>
    <p:sldId id="268" r:id="rId28"/>
    <p:sldId id="270" r:id="rId29"/>
    <p:sldId id="313" r:id="rId30"/>
    <p:sldId id="319" r:id="rId31"/>
    <p:sldId id="327" r:id="rId32"/>
    <p:sldId id="328" r:id="rId33"/>
    <p:sldId id="321" r:id="rId34"/>
    <p:sldId id="365" r:id="rId35"/>
    <p:sldId id="329" r:id="rId36"/>
    <p:sldId id="372" r:id="rId37"/>
    <p:sldId id="330" r:id="rId38"/>
    <p:sldId id="324" r:id="rId39"/>
    <p:sldId id="331" r:id="rId40"/>
    <p:sldId id="325" r:id="rId41"/>
    <p:sldId id="370" r:id="rId42"/>
    <p:sldId id="369" r:id="rId43"/>
    <p:sldId id="373" r:id="rId44"/>
    <p:sldId id="371" r:id="rId45"/>
    <p:sldId id="367" r:id="rId46"/>
    <p:sldId id="350" r:id="rId47"/>
    <p:sldId id="271" r:id="rId48"/>
    <p:sldId id="381" r:id="rId49"/>
    <p:sldId id="332" r:id="rId50"/>
    <p:sldId id="336" r:id="rId51"/>
    <p:sldId id="337" r:id="rId52"/>
    <p:sldId id="338" r:id="rId53"/>
    <p:sldId id="353" r:id="rId54"/>
    <p:sldId id="354" r:id="rId55"/>
    <p:sldId id="358" r:id="rId56"/>
    <p:sldId id="355" r:id="rId57"/>
    <p:sldId id="340" r:id="rId58"/>
    <p:sldId id="348" r:id="rId59"/>
    <p:sldId id="349" r:id="rId60"/>
    <p:sldId id="375" r:id="rId61"/>
    <p:sldId id="374" r:id="rId62"/>
    <p:sldId id="380" r:id="rId63"/>
    <p:sldId id="362" r:id="rId64"/>
    <p:sldId id="361" r:id="rId65"/>
    <p:sldId id="314" r:id="rId66"/>
    <p:sldId id="359" r:id="rId67"/>
    <p:sldId id="275" r:id="rId68"/>
    <p:sldId id="37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NBI" initials="A" lastIdx="1" clrIdx="0">
    <p:extLst>
      <p:ext uri="{19B8F6BF-5375-455C-9EA6-DF929625EA0E}">
        <p15:presenceInfo xmlns:p15="http://schemas.microsoft.com/office/powerpoint/2012/main" userId="ABDENB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1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20053-08E0-4097-8BC7-286C48ABD489}" type="datetimeFigureOut">
              <a:rPr lang="fr-FR" smtClean="0"/>
              <a:t>05/11/2019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2CFC8-BE19-4FFE-8F74-63FBE8CAAB93}" type="slidenum">
              <a:rPr lang="fr-FR" smtClean="0"/>
              <a:t>‹N°›</a:t>
            </a:fld>
            <a:endParaRPr lang="fr-FR"/>
          </a:p>
        </p:txBody>
      </p:sp>
    </p:spTree>
    <p:extLst>
      <p:ext uri="{BB962C8B-B14F-4D97-AF65-F5344CB8AC3E}">
        <p14:creationId xmlns:p14="http://schemas.microsoft.com/office/powerpoint/2010/main" val="127924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7</a:t>
            </a:fld>
            <a:endParaRPr lang="fr-FR"/>
          </a:p>
        </p:txBody>
      </p:sp>
    </p:spTree>
    <p:extLst>
      <p:ext uri="{BB962C8B-B14F-4D97-AF65-F5344CB8AC3E}">
        <p14:creationId xmlns:p14="http://schemas.microsoft.com/office/powerpoint/2010/main" val="414299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16</a:t>
            </a:fld>
            <a:endParaRPr lang="fr-FR"/>
          </a:p>
        </p:txBody>
      </p:sp>
    </p:spTree>
    <p:extLst>
      <p:ext uri="{BB962C8B-B14F-4D97-AF65-F5344CB8AC3E}">
        <p14:creationId xmlns:p14="http://schemas.microsoft.com/office/powerpoint/2010/main" val="99851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27</a:t>
            </a:fld>
            <a:endParaRPr lang="fr-FR"/>
          </a:p>
        </p:txBody>
      </p:sp>
    </p:spTree>
    <p:extLst>
      <p:ext uri="{BB962C8B-B14F-4D97-AF65-F5344CB8AC3E}">
        <p14:creationId xmlns:p14="http://schemas.microsoft.com/office/powerpoint/2010/main" val="201244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28</a:t>
            </a:fld>
            <a:endParaRPr lang="fr-FR"/>
          </a:p>
        </p:txBody>
      </p:sp>
    </p:spTree>
    <p:extLst>
      <p:ext uri="{BB962C8B-B14F-4D97-AF65-F5344CB8AC3E}">
        <p14:creationId xmlns:p14="http://schemas.microsoft.com/office/powerpoint/2010/main" val="398752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30</a:t>
            </a:fld>
            <a:endParaRPr lang="fr-FR"/>
          </a:p>
        </p:txBody>
      </p:sp>
    </p:spTree>
    <p:extLst>
      <p:ext uri="{BB962C8B-B14F-4D97-AF65-F5344CB8AC3E}">
        <p14:creationId xmlns:p14="http://schemas.microsoft.com/office/powerpoint/2010/main" val="303466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31</a:t>
            </a:fld>
            <a:endParaRPr lang="fr-FR"/>
          </a:p>
        </p:txBody>
      </p:sp>
    </p:spTree>
    <p:extLst>
      <p:ext uri="{BB962C8B-B14F-4D97-AF65-F5344CB8AC3E}">
        <p14:creationId xmlns:p14="http://schemas.microsoft.com/office/powerpoint/2010/main" val="63373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36</a:t>
            </a:fld>
            <a:endParaRPr lang="fr-FR"/>
          </a:p>
        </p:txBody>
      </p:sp>
    </p:spTree>
    <p:extLst>
      <p:ext uri="{BB962C8B-B14F-4D97-AF65-F5344CB8AC3E}">
        <p14:creationId xmlns:p14="http://schemas.microsoft.com/office/powerpoint/2010/main" val="1404533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38</a:t>
            </a:fld>
            <a:endParaRPr lang="fr-FR"/>
          </a:p>
        </p:txBody>
      </p:sp>
    </p:spTree>
    <p:extLst>
      <p:ext uri="{BB962C8B-B14F-4D97-AF65-F5344CB8AC3E}">
        <p14:creationId xmlns:p14="http://schemas.microsoft.com/office/powerpoint/2010/main" val="11595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40</a:t>
            </a:fld>
            <a:endParaRPr lang="fr-FR"/>
          </a:p>
        </p:txBody>
      </p:sp>
    </p:spTree>
    <p:extLst>
      <p:ext uri="{BB962C8B-B14F-4D97-AF65-F5344CB8AC3E}">
        <p14:creationId xmlns:p14="http://schemas.microsoft.com/office/powerpoint/2010/main" val="2309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72CFC8-BE19-4FFE-8F74-63FBE8CAAB9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09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42</a:t>
            </a:fld>
            <a:endParaRPr lang="fr-FR"/>
          </a:p>
        </p:txBody>
      </p:sp>
    </p:spTree>
    <p:extLst>
      <p:ext uri="{BB962C8B-B14F-4D97-AF65-F5344CB8AC3E}">
        <p14:creationId xmlns:p14="http://schemas.microsoft.com/office/powerpoint/2010/main" val="47957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8</a:t>
            </a:fld>
            <a:endParaRPr lang="fr-FR"/>
          </a:p>
        </p:txBody>
      </p:sp>
    </p:spTree>
    <p:extLst>
      <p:ext uri="{BB962C8B-B14F-4D97-AF65-F5344CB8AC3E}">
        <p14:creationId xmlns:p14="http://schemas.microsoft.com/office/powerpoint/2010/main" val="286995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65</a:t>
            </a:fld>
            <a:endParaRPr lang="fr-FR"/>
          </a:p>
        </p:txBody>
      </p:sp>
    </p:spTree>
    <p:extLst>
      <p:ext uri="{BB962C8B-B14F-4D97-AF65-F5344CB8AC3E}">
        <p14:creationId xmlns:p14="http://schemas.microsoft.com/office/powerpoint/2010/main" val="216676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9</a:t>
            </a:fld>
            <a:endParaRPr lang="fr-FR"/>
          </a:p>
        </p:txBody>
      </p:sp>
    </p:spTree>
    <p:extLst>
      <p:ext uri="{BB962C8B-B14F-4D97-AF65-F5344CB8AC3E}">
        <p14:creationId xmlns:p14="http://schemas.microsoft.com/office/powerpoint/2010/main" val="351825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10</a:t>
            </a:fld>
            <a:endParaRPr lang="fr-FR"/>
          </a:p>
        </p:txBody>
      </p:sp>
    </p:spTree>
    <p:extLst>
      <p:ext uri="{BB962C8B-B14F-4D97-AF65-F5344CB8AC3E}">
        <p14:creationId xmlns:p14="http://schemas.microsoft.com/office/powerpoint/2010/main" val="35074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11</a:t>
            </a:fld>
            <a:endParaRPr lang="fr-FR"/>
          </a:p>
        </p:txBody>
      </p:sp>
    </p:spTree>
    <p:extLst>
      <p:ext uri="{BB962C8B-B14F-4D97-AF65-F5344CB8AC3E}">
        <p14:creationId xmlns:p14="http://schemas.microsoft.com/office/powerpoint/2010/main" val="281197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12</a:t>
            </a:fld>
            <a:endParaRPr lang="fr-FR"/>
          </a:p>
        </p:txBody>
      </p:sp>
    </p:spTree>
    <p:extLst>
      <p:ext uri="{BB962C8B-B14F-4D97-AF65-F5344CB8AC3E}">
        <p14:creationId xmlns:p14="http://schemas.microsoft.com/office/powerpoint/2010/main" val="138569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13</a:t>
            </a:fld>
            <a:endParaRPr lang="fr-FR"/>
          </a:p>
        </p:txBody>
      </p:sp>
    </p:spTree>
    <p:extLst>
      <p:ext uri="{BB962C8B-B14F-4D97-AF65-F5344CB8AC3E}">
        <p14:creationId xmlns:p14="http://schemas.microsoft.com/office/powerpoint/2010/main" val="340158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14</a:t>
            </a:fld>
            <a:endParaRPr lang="fr-FR"/>
          </a:p>
        </p:txBody>
      </p:sp>
    </p:spTree>
    <p:extLst>
      <p:ext uri="{BB962C8B-B14F-4D97-AF65-F5344CB8AC3E}">
        <p14:creationId xmlns:p14="http://schemas.microsoft.com/office/powerpoint/2010/main" val="67211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572CFC8-BE19-4FFE-8F74-63FBE8CAAB93}" type="slidenum">
              <a:rPr lang="fr-FR" smtClean="0"/>
              <a:t>15</a:t>
            </a:fld>
            <a:endParaRPr lang="fr-FR"/>
          </a:p>
        </p:txBody>
      </p:sp>
    </p:spTree>
    <p:extLst>
      <p:ext uri="{BB962C8B-B14F-4D97-AF65-F5344CB8AC3E}">
        <p14:creationId xmlns:p14="http://schemas.microsoft.com/office/powerpoint/2010/main" val="341541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E26D3A-8BBD-46D3-8465-71AB50C45FF8}"/>
              </a:ext>
            </a:extLst>
          </p:cNvPr>
          <p:cNvSpPr>
            <a:spLocks noGrp="1"/>
          </p:cNvSpPr>
          <p:nvPr>
            <p:ph type="ctrTitle"/>
          </p:nvPr>
        </p:nvSpPr>
        <p:spPr/>
        <p:txBody>
          <a:bodyPr/>
          <a:lstStyle/>
          <a:p>
            <a:pPr algn="ctr"/>
            <a:r>
              <a:rPr lang="fr-FR" dirty="0"/>
              <a:t>Congrès douleur </a:t>
            </a:r>
            <a:br>
              <a:rPr lang="fr-FR" dirty="0"/>
            </a:br>
            <a:r>
              <a:rPr lang="fr-FR" dirty="0"/>
              <a:t>URPS MK</a:t>
            </a:r>
            <a:br>
              <a:rPr lang="fr-FR" dirty="0"/>
            </a:br>
            <a:r>
              <a:rPr lang="fr-FR" dirty="0"/>
              <a:t>Deauville, 16/11/19</a:t>
            </a:r>
          </a:p>
        </p:txBody>
      </p:sp>
      <p:sp>
        <p:nvSpPr>
          <p:cNvPr id="3" name="Sous-titre 2">
            <a:extLst>
              <a:ext uri="{FF2B5EF4-FFF2-40B4-BE49-F238E27FC236}">
                <a16:creationId xmlns:a16="http://schemas.microsoft.com/office/drawing/2014/main" xmlns="" id="{B1B6AF34-FCB8-4F51-90BA-B965376818E9}"/>
              </a:ext>
            </a:extLst>
          </p:cNvPr>
          <p:cNvSpPr>
            <a:spLocks noGrp="1"/>
          </p:cNvSpPr>
          <p:nvPr>
            <p:ph type="subTitle" idx="1"/>
          </p:nvPr>
        </p:nvSpPr>
        <p:spPr/>
        <p:txBody>
          <a:bodyPr>
            <a:normAutofit fontScale="47500" lnSpcReduction="20000"/>
          </a:bodyPr>
          <a:lstStyle/>
          <a:p>
            <a:pPr algn="ctr"/>
            <a:endParaRPr lang="fr-FR" dirty="0"/>
          </a:p>
          <a:p>
            <a:pPr algn="ctr"/>
            <a:endParaRPr lang="fr-FR" dirty="0"/>
          </a:p>
          <a:p>
            <a:pPr algn="ctr"/>
            <a:r>
              <a:rPr lang="fr-FR" sz="3200" dirty="0"/>
              <a:t>Dr Mathilde KHETTA, médecin de la douleur</a:t>
            </a:r>
          </a:p>
          <a:p>
            <a:pPr algn="ctr"/>
            <a:r>
              <a:rPr lang="fr-FR" sz="3200" dirty="0"/>
              <a:t>Clinique Saint-Hilaire, Rouen</a:t>
            </a:r>
          </a:p>
        </p:txBody>
      </p:sp>
    </p:spTree>
    <p:extLst>
      <p:ext uri="{BB962C8B-B14F-4D97-AF65-F5344CB8AC3E}">
        <p14:creationId xmlns:p14="http://schemas.microsoft.com/office/powerpoint/2010/main" val="330064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532015676"/>
              </p:ext>
            </p:extLst>
          </p:nvPr>
        </p:nvGraphicFramePr>
        <p:xfrm>
          <a:off x="677334" y="609600"/>
          <a:ext cx="9758255" cy="3769096"/>
        </p:xfrm>
        <a:graphic>
          <a:graphicData uri="http://schemas.openxmlformats.org/drawingml/2006/table">
            <a:tbl>
              <a:tblPr firstRow="1" bandRow="1">
                <a:tableStyleId>{5C22544A-7EE6-4342-B048-85BDC9FD1C3A}</a:tableStyleId>
              </a:tblPr>
              <a:tblGrid>
                <a:gridCol w="1286863">
                  <a:extLst>
                    <a:ext uri="{9D8B030D-6E8A-4147-A177-3AD203B41FA5}">
                      <a16:colId xmlns:a16="http://schemas.microsoft.com/office/drawing/2014/main" xmlns="" val="4027835457"/>
                    </a:ext>
                  </a:extLst>
                </a:gridCol>
                <a:gridCol w="2132794">
                  <a:extLst>
                    <a:ext uri="{9D8B030D-6E8A-4147-A177-3AD203B41FA5}">
                      <a16:colId xmlns:a16="http://schemas.microsoft.com/office/drawing/2014/main" xmlns="" val="3540832202"/>
                    </a:ext>
                  </a:extLst>
                </a:gridCol>
                <a:gridCol w="3169299">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1674845997"/>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Origine</a:t>
                      </a:r>
                    </a:p>
                  </a:txBody>
                  <a:tcPr/>
                </a:tc>
                <a:tc>
                  <a:txBody>
                    <a:bodyPr/>
                    <a:lstStyle/>
                    <a:p>
                      <a:r>
                        <a:rPr lang="fr-FR" dirty="0"/>
                        <a:t>Stimulation des nocicepteurs</a:t>
                      </a:r>
                    </a:p>
                  </a:txBody>
                  <a:tcPr/>
                </a:tc>
                <a:tc>
                  <a:txBody>
                    <a:bodyPr/>
                    <a:lstStyle/>
                    <a:p>
                      <a:r>
                        <a:rPr lang="fr-FR" dirty="0"/>
                        <a:t>Atteinte du système nerveux</a:t>
                      </a:r>
                    </a:p>
                  </a:txBody>
                  <a:tcPr/>
                </a:tc>
                <a:tc>
                  <a:txBody>
                    <a:bodyPr/>
                    <a:lstStyle/>
                    <a:p>
                      <a:r>
                        <a:rPr lang="fr-FR" dirty="0"/>
                        <a:t>Anomalie des voies de la douleur : sensibilisation centrale ou perte des contrôles descendants</a:t>
                      </a:r>
                    </a:p>
                    <a:p>
                      <a:r>
                        <a:rPr lang="fr-FR" dirty="0"/>
                        <a:t>Déconnexion corps cerveau</a:t>
                      </a:r>
                    </a:p>
                  </a:txBody>
                  <a:tcPr/>
                </a:tc>
                <a:extLst>
                  <a:ext uri="{0D108BD9-81ED-4DB2-BD59-A6C34878D82A}">
                    <a16:rowId xmlns:a16="http://schemas.microsoft.com/office/drawing/2014/main" xmlns="" val="3805818431"/>
                  </a:ext>
                </a:extLst>
              </a:tr>
              <a:tr h="707459">
                <a:tc>
                  <a:txBody>
                    <a:bodyPr/>
                    <a:lstStyle/>
                    <a:p>
                      <a:r>
                        <a:rPr lang="fr-FR" dirty="0"/>
                        <a:t>Début</a:t>
                      </a:r>
                    </a:p>
                  </a:txBody>
                  <a:tcPr/>
                </a:tc>
                <a:tc>
                  <a:txBody>
                    <a:bodyPr/>
                    <a:lstStyle/>
                    <a:p>
                      <a:r>
                        <a:rPr lang="fr-FR" dirty="0"/>
                        <a:t>Dès l’agression</a:t>
                      </a:r>
                    </a:p>
                  </a:txBody>
                  <a:tcPr/>
                </a:tc>
                <a:tc>
                  <a:txBody>
                    <a:bodyPr/>
                    <a:lstStyle/>
                    <a:p>
                      <a:r>
                        <a:rPr lang="fr-FR" dirty="0"/>
                        <a:t>Possiblement (très) retardé</a:t>
                      </a:r>
                    </a:p>
                  </a:txBody>
                  <a:tcPr/>
                </a:tc>
                <a:tc>
                  <a:txBody>
                    <a:bodyPr/>
                    <a:lstStyle/>
                    <a:p>
                      <a:r>
                        <a:rPr lang="fr-FR" dirty="0"/>
                        <a:t>Non identifié</a:t>
                      </a:r>
                    </a:p>
                  </a:txBody>
                  <a:tcPr/>
                </a:tc>
                <a:extLst>
                  <a:ext uri="{0D108BD9-81ED-4DB2-BD59-A6C34878D82A}">
                    <a16:rowId xmlns:a16="http://schemas.microsoft.com/office/drawing/2014/main" xmlns="" val="3954208096"/>
                  </a:ext>
                </a:extLst>
              </a:tr>
              <a:tr h="746955">
                <a:tc>
                  <a:txBody>
                    <a:bodyPr/>
                    <a:lstStyle/>
                    <a:p>
                      <a:r>
                        <a:rPr lang="fr-FR" dirty="0"/>
                        <a:t>Caractéristiques </a:t>
                      </a:r>
                    </a:p>
                  </a:txBody>
                  <a:tcPr/>
                </a:tc>
                <a:tc>
                  <a:txBody>
                    <a:bodyPr/>
                    <a:lstStyle/>
                    <a:p>
                      <a:r>
                        <a:rPr lang="fr-FR" dirty="0"/>
                        <a:t>Variables, pulsatiles, lancinantes</a:t>
                      </a:r>
                    </a:p>
                  </a:txBody>
                  <a:tcPr/>
                </a:tc>
                <a:tc>
                  <a:txBody>
                    <a:bodyPr/>
                    <a:lstStyle/>
                    <a:p>
                      <a:r>
                        <a:rPr lang="fr-FR" dirty="0"/>
                        <a:t>Brulures/froid, fourmillements, décharges</a:t>
                      </a:r>
                    </a:p>
                  </a:txBody>
                  <a:tcPr/>
                </a:tc>
                <a:tc>
                  <a:txBody>
                    <a:bodyPr/>
                    <a:lstStyle/>
                    <a:p>
                      <a:r>
                        <a:rPr lang="fr-FR" dirty="0"/>
                        <a:t>Diffus</a:t>
                      </a:r>
                    </a:p>
                    <a:p>
                      <a:r>
                        <a:rPr lang="fr-FR" dirty="0"/>
                        <a:t>Non systématisé</a:t>
                      </a:r>
                    </a:p>
                    <a:p>
                      <a:r>
                        <a:rPr lang="fr-FR" dirty="0"/>
                        <a:t>Caractères neuropathiques possibles</a:t>
                      </a:r>
                    </a:p>
                  </a:txBody>
                  <a:tcPr/>
                </a:tc>
                <a:extLst>
                  <a:ext uri="{0D108BD9-81ED-4DB2-BD59-A6C34878D82A}">
                    <a16:rowId xmlns:a16="http://schemas.microsoft.com/office/drawing/2014/main" xmlns="" val="2330658670"/>
                  </a:ext>
                </a:extLst>
              </a:tr>
            </a:tbl>
          </a:graphicData>
        </a:graphic>
      </p:graphicFrame>
    </p:spTree>
    <p:extLst>
      <p:ext uri="{BB962C8B-B14F-4D97-AF65-F5344CB8AC3E}">
        <p14:creationId xmlns:p14="http://schemas.microsoft.com/office/powerpoint/2010/main" val="322701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4092724978"/>
              </p:ext>
            </p:extLst>
          </p:nvPr>
        </p:nvGraphicFramePr>
        <p:xfrm>
          <a:off x="677334" y="609600"/>
          <a:ext cx="9758255" cy="5232136"/>
        </p:xfrm>
        <a:graphic>
          <a:graphicData uri="http://schemas.openxmlformats.org/drawingml/2006/table">
            <a:tbl>
              <a:tblPr firstRow="1" bandRow="1">
                <a:tableStyleId>{5C22544A-7EE6-4342-B048-85BDC9FD1C3A}</a:tableStyleId>
              </a:tblPr>
              <a:tblGrid>
                <a:gridCol w="1286863">
                  <a:extLst>
                    <a:ext uri="{9D8B030D-6E8A-4147-A177-3AD203B41FA5}">
                      <a16:colId xmlns:a16="http://schemas.microsoft.com/office/drawing/2014/main" xmlns="" val="4027835457"/>
                    </a:ext>
                  </a:extLst>
                </a:gridCol>
                <a:gridCol w="2132794">
                  <a:extLst>
                    <a:ext uri="{9D8B030D-6E8A-4147-A177-3AD203B41FA5}">
                      <a16:colId xmlns:a16="http://schemas.microsoft.com/office/drawing/2014/main" xmlns="" val="3540832202"/>
                    </a:ext>
                  </a:extLst>
                </a:gridCol>
                <a:gridCol w="3169299">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2569876350"/>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Origine</a:t>
                      </a:r>
                    </a:p>
                  </a:txBody>
                  <a:tcPr/>
                </a:tc>
                <a:tc>
                  <a:txBody>
                    <a:bodyPr/>
                    <a:lstStyle/>
                    <a:p>
                      <a:r>
                        <a:rPr lang="fr-FR" dirty="0"/>
                        <a:t>Stimulation des nocicepteurs</a:t>
                      </a:r>
                    </a:p>
                  </a:txBody>
                  <a:tcPr/>
                </a:tc>
                <a:tc>
                  <a:txBody>
                    <a:bodyPr/>
                    <a:lstStyle/>
                    <a:p>
                      <a:r>
                        <a:rPr lang="fr-FR" dirty="0"/>
                        <a:t>Atteinte du système nerveux</a:t>
                      </a:r>
                    </a:p>
                  </a:txBody>
                  <a:tcPr/>
                </a:tc>
                <a:tc>
                  <a:txBody>
                    <a:bodyPr/>
                    <a:lstStyle/>
                    <a:p>
                      <a:r>
                        <a:rPr lang="fr-FR" dirty="0"/>
                        <a:t>Anomalie des voies de la douleur : sensibilisation centrale ou perte des contrôles descendants</a:t>
                      </a:r>
                    </a:p>
                    <a:p>
                      <a:r>
                        <a:rPr lang="fr-FR" dirty="0"/>
                        <a:t>Déconnexion corps cerveau</a:t>
                      </a:r>
                    </a:p>
                  </a:txBody>
                  <a:tcPr/>
                </a:tc>
                <a:extLst>
                  <a:ext uri="{0D108BD9-81ED-4DB2-BD59-A6C34878D82A}">
                    <a16:rowId xmlns:a16="http://schemas.microsoft.com/office/drawing/2014/main" xmlns="" val="3805818431"/>
                  </a:ext>
                </a:extLst>
              </a:tr>
              <a:tr h="707459">
                <a:tc>
                  <a:txBody>
                    <a:bodyPr/>
                    <a:lstStyle/>
                    <a:p>
                      <a:r>
                        <a:rPr lang="fr-FR" dirty="0"/>
                        <a:t>Début</a:t>
                      </a:r>
                    </a:p>
                  </a:txBody>
                  <a:tcPr/>
                </a:tc>
                <a:tc>
                  <a:txBody>
                    <a:bodyPr/>
                    <a:lstStyle/>
                    <a:p>
                      <a:r>
                        <a:rPr lang="fr-FR" dirty="0"/>
                        <a:t>Dès l’agression</a:t>
                      </a:r>
                    </a:p>
                  </a:txBody>
                  <a:tcPr/>
                </a:tc>
                <a:tc>
                  <a:txBody>
                    <a:bodyPr/>
                    <a:lstStyle/>
                    <a:p>
                      <a:r>
                        <a:rPr lang="fr-FR" dirty="0"/>
                        <a:t>Possiblement (très) retardé</a:t>
                      </a:r>
                    </a:p>
                  </a:txBody>
                  <a:tcPr/>
                </a:tc>
                <a:tc>
                  <a:txBody>
                    <a:bodyPr/>
                    <a:lstStyle/>
                    <a:p>
                      <a:r>
                        <a:rPr lang="fr-FR" dirty="0"/>
                        <a:t>Non identifié</a:t>
                      </a:r>
                    </a:p>
                  </a:txBody>
                  <a:tcPr/>
                </a:tc>
                <a:extLst>
                  <a:ext uri="{0D108BD9-81ED-4DB2-BD59-A6C34878D82A}">
                    <a16:rowId xmlns:a16="http://schemas.microsoft.com/office/drawing/2014/main" xmlns="" val="3954208096"/>
                  </a:ext>
                </a:extLst>
              </a:tr>
              <a:tr h="746955">
                <a:tc>
                  <a:txBody>
                    <a:bodyPr/>
                    <a:lstStyle/>
                    <a:p>
                      <a:r>
                        <a:rPr lang="fr-FR" dirty="0"/>
                        <a:t>Caractéristiques </a:t>
                      </a:r>
                    </a:p>
                  </a:txBody>
                  <a:tcPr/>
                </a:tc>
                <a:tc>
                  <a:txBody>
                    <a:bodyPr/>
                    <a:lstStyle/>
                    <a:p>
                      <a:r>
                        <a:rPr lang="fr-FR" dirty="0"/>
                        <a:t>Variables, pulsatiles, lancinantes</a:t>
                      </a:r>
                    </a:p>
                  </a:txBody>
                  <a:tcPr/>
                </a:tc>
                <a:tc>
                  <a:txBody>
                    <a:bodyPr/>
                    <a:lstStyle/>
                    <a:p>
                      <a:r>
                        <a:rPr lang="fr-FR" dirty="0"/>
                        <a:t>Brulures/froid, fourmillements, décharges</a:t>
                      </a:r>
                    </a:p>
                  </a:txBody>
                  <a:tcPr/>
                </a:tc>
                <a:tc>
                  <a:txBody>
                    <a:bodyPr/>
                    <a:lstStyle/>
                    <a:p>
                      <a:r>
                        <a:rPr lang="fr-FR" dirty="0"/>
                        <a:t>Diffus</a:t>
                      </a:r>
                    </a:p>
                    <a:p>
                      <a:r>
                        <a:rPr lang="fr-FR" dirty="0"/>
                        <a:t>Non systématisé</a:t>
                      </a:r>
                    </a:p>
                    <a:p>
                      <a:r>
                        <a:rPr lang="fr-FR" dirty="0"/>
                        <a:t>Caractères neuropathiques possibles</a:t>
                      </a:r>
                    </a:p>
                  </a:txBody>
                  <a:tcPr/>
                </a:tc>
                <a:extLst>
                  <a:ext uri="{0D108BD9-81ED-4DB2-BD59-A6C34878D82A}">
                    <a16:rowId xmlns:a16="http://schemas.microsoft.com/office/drawing/2014/main" xmlns="" val="2330658670"/>
                  </a:ext>
                </a:extLst>
              </a:tr>
              <a:tr h="717375">
                <a:tc>
                  <a:txBody>
                    <a:bodyPr/>
                    <a:lstStyle/>
                    <a:p>
                      <a:r>
                        <a:rPr lang="fr-FR" dirty="0"/>
                        <a:t>Signes associés</a:t>
                      </a:r>
                    </a:p>
                  </a:txBody>
                  <a:tcPr/>
                </a:tc>
                <a:tc>
                  <a:txBody>
                    <a:bodyPr/>
                    <a:lstStyle/>
                    <a:p>
                      <a:r>
                        <a:rPr lang="fr-FR" dirty="0"/>
                        <a:t>Aucun, anxiété</a:t>
                      </a:r>
                    </a:p>
                  </a:txBody>
                  <a:tcPr/>
                </a:tc>
                <a:tc>
                  <a:txBody>
                    <a:bodyPr/>
                    <a:lstStyle/>
                    <a:p>
                      <a:r>
                        <a:rPr lang="fr-FR" dirty="0"/>
                        <a:t>Fatigue, anxiété, dépression, troubles du sommeil</a:t>
                      </a:r>
                    </a:p>
                  </a:txBody>
                  <a:tcPr/>
                </a:tc>
                <a:tc>
                  <a:txBody>
                    <a:bodyPr/>
                    <a:lstStyle/>
                    <a:p>
                      <a:r>
                        <a:rPr lang="fr-FR" dirty="0"/>
                        <a:t>Troubles du sommeil, de la concentration </a:t>
                      </a:r>
                    </a:p>
                    <a:p>
                      <a:r>
                        <a:rPr lang="fr-FR" dirty="0"/>
                        <a:t>Fatigue, somnolence</a:t>
                      </a:r>
                    </a:p>
                    <a:p>
                      <a:r>
                        <a:rPr lang="fr-FR" dirty="0"/>
                        <a:t>Anxiété, dépression</a:t>
                      </a:r>
                    </a:p>
                    <a:p>
                      <a:endParaRPr lang="fr-FR" dirty="0"/>
                    </a:p>
                  </a:txBody>
                  <a:tcPr/>
                </a:tc>
                <a:extLst>
                  <a:ext uri="{0D108BD9-81ED-4DB2-BD59-A6C34878D82A}">
                    <a16:rowId xmlns:a16="http://schemas.microsoft.com/office/drawing/2014/main" xmlns="" val="3695781428"/>
                  </a:ext>
                </a:extLst>
              </a:tr>
            </a:tbl>
          </a:graphicData>
        </a:graphic>
      </p:graphicFrame>
    </p:spTree>
    <p:extLst>
      <p:ext uri="{BB962C8B-B14F-4D97-AF65-F5344CB8AC3E}">
        <p14:creationId xmlns:p14="http://schemas.microsoft.com/office/powerpoint/2010/main" val="164437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2498099935"/>
              </p:ext>
            </p:extLst>
          </p:nvPr>
        </p:nvGraphicFramePr>
        <p:xfrm>
          <a:off x="677334" y="587022"/>
          <a:ext cx="9758255" cy="5894794"/>
        </p:xfrm>
        <a:graphic>
          <a:graphicData uri="http://schemas.openxmlformats.org/drawingml/2006/table">
            <a:tbl>
              <a:tblPr firstRow="1" bandRow="1">
                <a:tableStyleId>{5C22544A-7EE6-4342-B048-85BDC9FD1C3A}</a:tableStyleId>
              </a:tblPr>
              <a:tblGrid>
                <a:gridCol w="1456266">
                  <a:extLst>
                    <a:ext uri="{9D8B030D-6E8A-4147-A177-3AD203B41FA5}">
                      <a16:colId xmlns:a16="http://schemas.microsoft.com/office/drawing/2014/main" xmlns="" val="4027835457"/>
                    </a:ext>
                  </a:extLst>
                </a:gridCol>
                <a:gridCol w="2212622">
                  <a:extLst>
                    <a:ext uri="{9D8B030D-6E8A-4147-A177-3AD203B41FA5}">
                      <a16:colId xmlns:a16="http://schemas.microsoft.com/office/drawing/2014/main" xmlns="" val="3540832202"/>
                    </a:ext>
                  </a:extLst>
                </a:gridCol>
                <a:gridCol w="2920068">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1850957635"/>
                    </a:ext>
                  </a:extLst>
                </a:gridCol>
              </a:tblGrid>
              <a:tr h="432455">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Origine</a:t>
                      </a:r>
                    </a:p>
                  </a:txBody>
                  <a:tcPr/>
                </a:tc>
                <a:tc>
                  <a:txBody>
                    <a:bodyPr/>
                    <a:lstStyle/>
                    <a:p>
                      <a:r>
                        <a:rPr lang="fr-FR" dirty="0"/>
                        <a:t>Stimulation des nocicepteurs</a:t>
                      </a:r>
                    </a:p>
                  </a:txBody>
                  <a:tcPr/>
                </a:tc>
                <a:tc>
                  <a:txBody>
                    <a:bodyPr/>
                    <a:lstStyle/>
                    <a:p>
                      <a:r>
                        <a:rPr lang="fr-FR" dirty="0"/>
                        <a:t>Atteinte du système nerveux</a:t>
                      </a:r>
                    </a:p>
                  </a:txBody>
                  <a:tcPr/>
                </a:tc>
                <a:tc>
                  <a:txBody>
                    <a:bodyPr/>
                    <a:lstStyle/>
                    <a:p>
                      <a:r>
                        <a:rPr lang="fr-FR" dirty="0"/>
                        <a:t>Anomalie des voies de la douleur : sensibilisation centrale ou perte des contrôles descendants</a:t>
                      </a:r>
                    </a:p>
                    <a:p>
                      <a:r>
                        <a:rPr lang="fr-FR" dirty="0"/>
                        <a:t>Déconnexion corps cerveau</a:t>
                      </a:r>
                    </a:p>
                  </a:txBody>
                  <a:tcPr/>
                </a:tc>
                <a:extLst>
                  <a:ext uri="{0D108BD9-81ED-4DB2-BD59-A6C34878D82A}">
                    <a16:rowId xmlns:a16="http://schemas.microsoft.com/office/drawing/2014/main" xmlns="" val="3805818431"/>
                  </a:ext>
                </a:extLst>
              </a:tr>
              <a:tr h="707459">
                <a:tc>
                  <a:txBody>
                    <a:bodyPr/>
                    <a:lstStyle/>
                    <a:p>
                      <a:r>
                        <a:rPr lang="fr-FR" dirty="0"/>
                        <a:t>Début</a:t>
                      </a:r>
                    </a:p>
                  </a:txBody>
                  <a:tcPr/>
                </a:tc>
                <a:tc>
                  <a:txBody>
                    <a:bodyPr/>
                    <a:lstStyle/>
                    <a:p>
                      <a:r>
                        <a:rPr lang="fr-FR" dirty="0"/>
                        <a:t>Dès l’agression</a:t>
                      </a:r>
                    </a:p>
                  </a:txBody>
                  <a:tcPr/>
                </a:tc>
                <a:tc>
                  <a:txBody>
                    <a:bodyPr/>
                    <a:lstStyle/>
                    <a:p>
                      <a:r>
                        <a:rPr lang="fr-FR" dirty="0"/>
                        <a:t>Possiblement (très) retardé</a:t>
                      </a:r>
                    </a:p>
                  </a:txBody>
                  <a:tcPr/>
                </a:tc>
                <a:tc>
                  <a:txBody>
                    <a:bodyPr/>
                    <a:lstStyle/>
                    <a:p>
                      <a:r>
                        <a:rPr lang="fr-FR" dirty="0"/>
                        <a:t>Non identifié</a:t>
                      </a:r>
                    </a:p>
                  </a:txBody>
                  <a:tcPr/>
                </a:tc>
                <a:extLst>
                  <a:ext uri="{0D108BD9-81ED-4DB2-BD59-A6C34878D82A}">
                    <a16:rowId xmlns:a16="http://schemas.microsoft.com/office/drawing/2014/main" xmlns="" val="3954208096"/>
                  </a:ext>
                </a:extLst>
              </a:tr>
              <a:tr h="746955">
                <a:tc>
                  <a:txBody>
                    <a:bodyPr/>
                    <a:lstStyle/>
                    <a:p>
                      <a:r>
                        <a:rPr lang="fr-FR" dirty="0"/>
                        <a:t>Caractéristiques </a:t>
                      </a:r>
                    </a:p>
                  </a:txBody>
                  <a:tcPr/>
                </a:tc>
                <a:tc>
                  <a:txBody>
                    <a:bodyPr/>
                    <a:lstStyle/>
                    <a:p>
                      <a:r>
                        <a:rPr lang="fr-FR" dirty="0"/>
                        <a:t>Variables, pulsatiles, lancinantes</a:t>
                      </a:r>
                    </a:p>
                  </a:txBody>
                  <a:tcPr/>
                </a:tc>
                <a:tc>
                  <a:txBody>
                    <a:bodyPr/>
                    <a:lstStyle/>
                    <a:p>
                      <a:r>
                        <a:rPr lang="fr-FR" dirty="0"/>
                        <a:t>Brulures/froid, fourmillements, décharges</a:t>
                      </a:r>
                    </a:p>
                    <a:p>
                      <a:r>
                        <a:rPr lang="fr-FR" dirty="0"/>
                        <a:t>DN4</a:t>
                      </a:r>
                    </a:p>
                  </a:txBody>
                  <a:tcPr/>
                </a:tc>
                <a:tc>
                  <a:txBody>
                    <a:bodyPr/>
                    <a:lstStyle/>
                    <a:p>
                      <a:r>
                        <a:rPr lang="fr-FR" dirty="0"/>
                        <a:t>Diffus</a:t>
                      </a:r>
                    </a:p>
                    <a:p>
                      <a:r>
                        <a:rPr lang="fr-FR" dirty="0"/>
                        <a:t>Non systématisé</a:t>
                      </a:r>
                    </a:p>
                    <a:p>
                      <a:r>
                        <a:rPr lang="fr-FR" dirty="0"/>
                        <a:t>Caractères neuropathiques possibles</a:t>
                      </a:r>
                    </a:p>
                  </a:txBody>
                  <a:tcPr/>
                </a:tc>
                <a:extLst>
                  <a:ext uri="{0D108BD9-81ED-4DB2-BD59-A6C34878D82A}">
                    <a16:rowId xmlns:a16="http://schemas.microsoft.com/office/drawing/2014/main" xmlns="" val="2330658670"/>
                  </a:ext>
                </a:extLst>
              </a:tr>
              <a:tr h="717375">
                <a:tc>
                  <a:txBody>
                    <a:bodyPr/>
                    <a:lstStyle/>
                    <a:p>
                      <a:r>
                        <a:rPr lang="fr-FR" dirty="0"/>
                        <a:t>Signes associés</a:t>
                      </a:r>
                    </a:p>
                  </a:txBody>
                  <a:tcPr/>
                </a:tc>
                <a:tc>
                  <a:txBody>
                    <a:bodyPr/>
                    <a:lstStyle/>
                    <a:p>
                      <a:r>
                        <a:rPr lang="fr-FR" dirty="0"/>
                        <a:t>Aucun, anxiété</a:t>
                      </a:r>
                    </a:p>
                  </a:txBody>
                  <a:tcPr/>
                </a:tc>
                <a:tc>
                  <a:txBody>
                    <a:bodyPr/>
                    <a:lstStyle/>
                    <a:p>
                      <a:r>
                        <a:rPr lang="fr-FR" dirty="0"/>
                        <a:t>Fatigue, anxiété, dépression, troubles du sommeil</a:t>
                      </a:r>
                    </a:p>
                  </a:txBody>
                  <a:tcPr/>
                </a:tc>
                <a:tc>
                  <a:txBody>
                    <a:bodyPr/>
                    <a:lstStyle/>
                    <a:p>
                      <a:r>
                        <a:rPr lang="fr-FR" dirty="0"/>
                        <a:t>Troubles du sommeil, de la concentration </a:t>
                      </a:r>
                    </a:p>
                    <a:p>
                      <a:r>
                        <a:rPr lang="fr-FR" dirty="0"/>
                        <a:t>Fatigue, somnolence</a:t>
                      </a:r>
                    </a:p>
                    <a:p>
                      <a:r>
                        <a:rPr lang="fr-FR" dirty="0"/>
                        <a:t>Anxiété, dépression</a:t>
                      </a:r>
                    </a:p>
                  </a:txBody>
                  <a:tcPr/>
                </a:tc>
                <a:extLst>
                  <a:ext uri="{0D108BD9-81ED-4DB2-BD59-A6C34878D82A}">
                    <a16:rowId xmlns:a16="http://schemas.microsoft.com/office/drawing/2014/main" xmlns="" val="3695781428"/>
                  </a:ext>
                </a:extLst>
              </a:tr>
              <a:tr h="435150">
                <a:tc>
                  <a:txBody>
                    <a:bodyPr/>
                    <a:lstStyle/>
                    <a:p>
                      <a:r>
                        <a:rPr lang="fr-FR" dirty="0"/>
                        <a:t>Topographie </a:t>
                      </a:r>
                    </a:p>
                  </a:txBody>
                  <a:tcPr/>
                </a:tc>
                <a:tc>
                  <a:txBody>
                    <a:bodyPr/>
                    <a:lstStyle/>
                    <a:p>
                      <a:r>
                        <a:rPr lang="fr-FR" dirty="0"/>
                        <a:t>Loco régionale</a:t>
                      </a:r>
                    </a:p>
                  </a:txBody>
                  <a:tcPr/>
                </a:tc>
                <a:tc>
                  <a:txBody>
                    <a:bodyPr/>
                    <a:lstStyle/>
                    <a:p>
                      <a:r>
                        <a:rPr lang="fr-FR" dirty="0"/>
                        <a:t>Systématisation neurologique</a:t>
                      </a:r>
                    </a:p>
                  </a:txBody>
                  <a:tcPr/>
                </a:tc>
                <a:tc>
                  <a:txBody>
                    <a:bodyPr/>
                    <a:lstStyle/>
                    <a:p>
                      <a:r>
                        <a:rPr lang="fr-FR" dirty="0"/>
                        <a:t>Diffuse (fibromyalgie)</a:t>
                      </a:r>
                    </a:p>
                    <a:p>
                      <a:r>
                        <a:rPr lang="fr-FR" dirty="0"/>
                        <a:t>Centrée sur un organe (colopathie, cystalgie)</a:t>
                      </a:r>
                    </a:p>
                  </a:txBody>
                  <a:tcPr/>
                </a:tc>
                <a:extLst>
                  <a:ext uri="{0D108BD9-81ED-4DB2-BD59-A6C34878D82A}">
                    <a16:rowId xmlns:a16="http://schemas.microsoft.com/office/drawing/2014/main" xmlns="" val="224773348"/>
                  </a:ext>
                </a:extLst>
              </a:tr>
            </a:tbl>
          </a:graphicData>
        </a:graphic>
      </p:graphicFrame>
    </p:spTree>
    <p:extLst>
      <p:ext uri="{BB962C8B-B14F-4D97-AF65-F5344CB8AC3E}">
        <p14:creationId xmlns:p14="http://schemas.microsoft.com/office/powerpoint/2010/main" val="3668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3736402412"/>
              </p:ext>
            </p:extLst>
          </p:nvPr>
        </p:nvGraphicFramePr>
        <p:xfrm>
          <a:off x="677334" y="609600"/>
          <a:ext cx="9758255" cy="1324277"/>
        </p:xfrm>
        <a:graphic>
          <a:graphicData uri="http://schemas.openxmlformats.org/drawingml/2006/table">
            <a:tbl>
              <a:tblPr firstRow="1" bandRow="1">
                <a:tableStyleId>{5C22544A-7EE6-4342-B048-85BDC9FD1C3A}</a:tableStyleId>
              </a:tblPr>
              <a:tblGrid>
                <a:gridCol w="1354666">
                  <a:extLst>
                    <a:ext uri="{9D8B030D-6E8A-4147-A177-3AD203B41FA5}">
                      <a16:colId xmlns:a16="http://schemas.microsoft.com/office/drawing/2014/main" xmlns="" val="4027835457"/>
                    </a:ext>
                  </a:extLst>
                </a:gridCol>
                <a:gridCol w="2449689">
                  <a:extLst>
                    <a:ext uri="{9D8B030D-6E8A-4147-A177-3AD203B41FA5}">
                      <a16:colId xmlns:a16="http://schemas.microsoft.com/office/drawing/2014/main" xmlns="" val="3540832202"/>
                    </a:ext>
                  </a:extLst>
                </a:gridCol>
                <a:gridCol w="2777067">
                  <a:extLst>
                    <a:ext uri="{9D8B030D-6E8A-4147-A177-3AD203B41FA5}">
                      <a16:colId xmlns:a16="http://schemas.microsoft.com/office/drawing/2014/main" xmlns="" val="1666070420"/>
                    </a:ext>
                  </a:extLst>
                </a:gridCol>
                <a:gridCol w="3176833">
                  <a:extLst>
                    <a:ext uri="{9D8B030D-6E8A-4147-A177-3AD203B41FA5}">
                      <a16:colId xmlns:a16="http://schemas.microsoft.com/office/drawing/2014/main" xmlns="" val="4172536099"/>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Rythmicité</a:t>
                      </a:r>
                    </a:p>
                  </a:txBody>
                  <a:tcPr/>
                </a:tc>
                <a:tc>
                  <a:txBody>
                    <a:bodyPr/>
                    <a:lstStyle/>
                    <a:p>
                      <a:r>
                        <a:rPr lang="fr-FR" dirty="0"/>
                        <a:t>Horaire mécanique ou inflammatoire, facteurs déclenchants</a:t>
                      </a:r>
                    </a:p>
                  </a:txBody>
                  <a:tcPr/>
                </a:tc>
                <a:tc>
                  <a:txBody>
                    <a:bodyPr/>
                    <a:lstStyle/>
                    <a:p>
                      <a:r>
                        <a:rPr lang="fr-FR" dirty="0"/>
                        <a:t>Variable, spontanée et/ou provoquée</a:t>
                      </a:r>
                    </a:p>
                  </a:txBody>
                  <a:tcPr/>
                </a:tc>
                <a:tc>
                  <a:txBody>
                    <a:bodyPr/>
                    <a:lstStyle/>
                    <a:p>
                      <a:r>
                        <a:rPr lang="fr-FR" dirty="0"/>
                        <a:t>Constante, avec poussées</a:t>
                      </a:r>
                    </a:p>
                  </a:txBody>
                  <a:tcPr/>
                </a:tc>
                <a:extLst>
                  <a:ext uri="{0D108BD9-81ED-4DB2-BD59-A6C34878D82A}">
                    <a16:rowId xmlns:a16="http://schemas.microsoft.com/office/drawing/2014/main" xmlns="" val="3805818431"/>
                  </a:ext>
                </a:extLst>
              </a:tr>
            </a:tbl>
          </a:graphicData>
        </a:graphic>
      </p:graphicFrame>
    </p:spTree>
    <p:extLst>
      <p:ext uri="{BB962C8B-B14F-4D97-AF65-F5344CB8AC3E}">
        <p14:creationId xmlns:p14="http://schemas.microsoft.com/office/powerpoint/2010/main" val="16886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4230424367"/>
              </p:ext>
            </p:extLst>
          </p:nvPr>
        </p:nvGraphicFramePr>
        <p:xfrm>
          <a:off x="677334" y="609600"/>
          <a:ext cx="9758255" cy="2031736"/>
        </p:xfrm>
        <a:graphic>
          <a:graphicData uri="http://schemas.openxmlformats.org/drawingml/2006/table">
            <a:tbl>
              <a:tblPr firstRow="1" bandRow="1">
                <a:tableStyleId>{5C22544A-7EE6-4342-B048-85BDC9FD1C3A}</a:tableStyleId>
              </a:tblPr>
              <a:tblGrid>
                <a:gridCol w="1648177">
                  <a:extLst>
                    <a:ext uri="{9D8B030D-6E8A-4147-A177-3AD203B41FA5}">
                      <a16:colId xmlns:a16="http://schemas.microsoft.com/office/drawing/2014/main" xmlns="" val="4027835457"/>
                    </a:ext>
                  </a:extLst>
                </a:gridCol>
                <a:gridCol w="2585156">
                  <a:extLst>
                    <a:ext uri="{9D8B030D-6E8A-4147-A177-3AD203B41FA5}">
                      <a16:colId xmlns:a16="http://schemas.microsoft.com/office/drawing/2014/main" xmlns="" val="3540832202"/>
                    </a:ext>
                  </a:extLst>
                </a:gridCol>
                <a:gridCol w="2355623">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1990630416"/>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Rythmicité</a:t>
                      </a:r>
                    </a:p>
                  </a:txBody>
                  <a:tcPr/>
                </a:tc>
                <a:tc>
                  <a:txBody>
                    <a:bodyPr/>
                    <a:lstStyle/>
                    <a:p>
                      <a:r>
                        <a:rPr lang="fr-FR" dirty="0"/>
                        <a:t>Horaire mécanique ou inflammatoire, facteurs déclenchants</a:t>
                      </a:r>
                    </a:p>
                  </a:txBody>
                  <a:tcPr/>
                </a:tc>
                <a:tc>
                  <a:txBody>
                    <a:bodyPr/>
                    <a:lstStyle/>
                    <a:p>
                      <a:r>
                        <a:rPr lang="fr-FR" dirty="0"/>
                        <a:t>Variable, spontanée et/ou provoquée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Constante, avec poussées</a:t>
                      </a:r>
                    </a:p>
                    <a:p>
                      <a:endParaRPr lang="fr-FR" dirty="0"/>
                    </a:p>
                  </a:txBody>
                  <a:tcPr/>
                </a:tc>
                <a:extLst>
                  <a:ext uri="{0D108BD9-81ED-4DB2-BD59-A6C34878D82A}">
                    <a16:rowId xmlns:a16="http://schemas.microsoft.com/office/drawing/2014/main" xmlns="" val="3805818431"/>
                  </a:ext>
                </a:extLst>
              </a:tr>
              <a:tr h="707459">
                <a:tc>
                  <a:txBody>
                    <a:bodyPr/>
                    <a:lstStyle/>
                    <a:p>
                      <a:r>
                        <a:rPr lang="fr-FR" dirty="0"/>
                        <a:t>Examen neurologique</a:t>
                      </a:r>
                    </a:p>
                  </a:txBody>
                  <a:tcPr/>
                </a:tc>
                <a:tc>
                  <a:txBody>
                    <a:bodyPr/>
                    <a:lstStyle/>
                    <a:p>
                      <a:r>
                        <a:rPr lang="fr-FR" dirty="0"/>
                        <a:t>normal</a:t>
                      </a:r>
                    </a:p>
                  </a:txBody>
                  <a:tcPr/>
                </a:tc>
                <a:tc>
                  <a:txBody>
                    <a:bodyPr/>
                    <a:lstStyle/>
                    <a:p>
                      <a:r>
                        <a:rPr lang="fr-FR" dirty="0"/>
                        <a:t>Hypo/hyperalgésie</a:t>
                      </a:r>
                    </a:p>
                  </a:txBody>
                  <a:tcPr/>
                </a:tc>
                <a:tc>
                  <a:txBody>
                    <a:bodyPr/>
                    <a:lstStyle/>
                    <a:p>
                      <a:r>
                        <a:rPr lang="fr-FR" dirty="0"/>
                        <a:t>Normal</a:t>
                      </a:r>
                    </a:p>
                  </a:txBody>
                  <a:tcPr/>
                </a:tc>
                <a:extLst>
                  <a:ext uri="{0D108BD9-81ED-4DB2-BD59-A6C34878D82A}">
                    <a16:rowId xmlns:a16="http://schemas.microsoft.com/office/drawing/2014/main" xmlns="" val="3954208096"/>
                  </a:ext>
                </a:extLst>
              </a:tr>
            </a:tbl>
          </a:graphicData>
        </a:graphic>
      </p:graphicFrame>
    </p:spTree>
    <p:extLst>
      <p:ext uri="{BB962C8B-B14F-4D97-AF65-F5344CB8AC3E}">
        <p14:creationId xmlns:p14="http://schemas.microsoft.com/office/powerpoint/2010/main" val="289309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1463501461"/>
              </p:ext>
            </p:extLst>
          </p:nvPr>
        </p:nvGraphicFramePr>
        <p:xfrm>
          <a:off x="677334" y="609600"/>
          <a:ext cx="9758255" cy="3327331"/>
        </p:xfrm>
        <a:graphic>
          <a:graphicData uri="http://schemas.openxmlformats.org/drawingml/2006/table">
            <a:tbl>
              <a:tblPr firstRow="1" bandRow="1">
                <a:tableStyleId>{5C22544A-7EE6-4342-B048-85BDC9FD1C3A}</a:tableStyleId>
              </a:tblPr>
              <a:tblGrid>
                <a:gridCol w="1670755">
                  <a:extLst>
                    <a:ext uri="{9D8B030D-6E8A-4147-A177-3AD203B41FA5}">
                      <a16:colId xmlns:a16="http://schemas.microsoft.com/office/drawing/2014/main" xmlns="" val="4027835457"/>
                    </a:ext>
                  </a:extLst>
                </a:gridCol>
                <a:gridCol w="2099733">
                  <a:extLst>
                    <a:ext uri="{9D8B030D-6E8A-4147-A177-3AD203B41FA5}">
                      <a16:colId xmlns:a16="http://schemas.microsoft.com/office/drawing/2014/main" xmlns="" val="3540832202"/>
                    </a:ext>
                  </a:extLst>
                </a:gridCol>
                <a:gridCol w="2818468">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1674845997"/>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Rythmicité</a:t>
                      </a:r>
                    </a:p>
                  </a:txBody>
                  <a:tcPr/>
                </a:tc>
                <a:tc>
                  <a:txBody>
                    <a:bodyPr/>
                    <a:lstStyle/>
                    <a:p>
                      <a:r>
                        <a:rPr lang="fr-FR" dirty="0"/>
                        <a:t>Horaire mécanique ou inflammatoire, facteurs déclenchants</a:t>
                      </a:r>
                    </a:p>
                  </a:txBody>
                  <a:tcPr/>
                </a:tc>
                <a:tc>
                  <a:txBody>
                    <a:bodyPr/>
                    <a:lstStyle/>
                    <a:p>
                      <a:r>
                        <a:rPr lang="fr-FR" dirty="0"/>
                        <a:t>Variable, spontanée et/ou provoquée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Constante, avec poussées</a:t>
                      </a:r>
                    </a:p>
                  </a:txBody>
                  <a:tcPr/>
                </a:tc>
                <a:extLst>
                  <a:ext uri="{0D108BD9-81ED-4DB2-BD59-A6C34878D82A}">
                    <a16:rowId xmlns:a16="http://schemas.microsoft.com/office/drawing/2014/main" xmlns="" val="3805818431"/>
                  </a:ext>
                </a:extLst>
              </a:tr>
              <a:tr h="707459">
                <a:tc>
                  <a:txBody>
                    <a:bodyPr/>
                    <a:lstStyle/>
                    <a:p>
                      <a:r>
                        <a:rPr lang="fr-FR" dirty="0"/>
                        <a:t>Examen neurologique</a:t>
                      </a:r>
                    </a:p>
                  </a:txBody>
                  <a:tcPr/>
                </a:tc>
                <a:tc>
                  <a:txBody>
                    <a:bodyPr/>
                    <a:lstStyle/>
                    <a:p>
                      <a:r>
                        <a:rPr lang="fr-FR" dirty="0"/>
                        <a:t>normal</a:t>
                      </a:r>
                    </a:p>
                  </a:txBody>
                  <a:tcPr/>
                </a:tc>
                <a:tc>
                  <a:txBody>
                    <a:bodyPr/>
                    <a:lstStyle/>
                    <a:p>
                      <a:r>
                        <a:rPr lang="fr-FR" dirty="0"/>
                        <a:t>Hypo/hyperalgésie</a:t>
                      </a:r>
                    </a:p>
                  </a:txBody>
                  <a:tcPr/>
                </a:tc>
                <a:tc>
                  <a:txBody>
                    <a:bodyPr/>
                    <a:lstStyle/>
                    <a:p>
                      <a:r>
                        <a:rPr lang="fr-FR" dirty="0"/>
                        <a:t>Normal</a:t>
                      </a:r>
                    </a:p>
                  </a:txBody>
                  <a:tcPr/>
                </a:tc>
                <a:extLst>
                  <a:ext uri="{0D108BD9-81ED-4DB2-BD59-A6C34878D82A}">
                    <a16:rowId xmlns:a16="http://schemas.microsoft.com/office/drawing/2014/main" xmlns="" val="3954208096"/>
                  </a:ext>
                </a:extLst>
              </a:tr>
              <a:tr h="746955">
                <a:tc>
                  <a:txBody>
                    <a:bodyPr/>
                    <a:lstStyle/>
                    <a:p>
                      <a:r>
                        <a:rPr lang="fr-FR" dirty="0"/>
                        <a:t>Evolution </a:t>
                      </a:r>
                    </a:p>
                  </a:txBody>
                  <a:tcPr/>
                </a:tc>
                <a:tc>
                  <a:txBody>
                    <a:bodyPr/>
                    <a:lstStyle/>
                    <a:p>
                      <a:r>
                        <a:rPr lang="fr-FR" dirty="0"/>
                        <a:t>Aigue ou chronique</a:t>
                      </a:r>
                    </a:p>
                  </a:txBody>
                  <a:tcPr/>
                </a:tc>
                <a:tc>
                  <a:txBody>
                    <a:bodyPr/>
                    <a:lstStyle/>
                    <a:p>
                      <a:r>
                        <a:rPr lang="fr-FR" dirty="0"/>
                        <a:t>Chronique </a:t>
                      </a:r>
                    </a:p>
                  </a:txBody>
                  <a:tcPr/>
                </a:tc>
                <a:tc>
                  <a:txBody>
                    <a:bodyPr/>
                    <a:lstStyle/>
                    <a:p>
                      <a:r>
                        <a:rPr lang="fr-FR" dirty="0"/>
                        <a:t>Chronique</a:t>
                      </a:r>
                    </a:p>
                  </a:txBody>
                  <a:tcPr/>
                </a:tc>
                <a:extLst>
                  <a:ext uri="{0D108BD9-81ED-4DB2-BD59-A6C34878D82A}">
                    <a16:rowId xmlns:a16="http://schemas.microsoft.com/office/drawing/2014/main" xmlns="" val="2330658670"/>
                  </a:ext>
                </a:extLst>
              </a:tr>
            </a:tbl>
          </a:graphicData>
        </a:graphic>
      </p:graphicFrame>
    </p:spTree>
    <p:extLst>
      <p:ext uri="{BB962C8B-B14F-4D97-AF65-F5344CB8AC3E}">
        <p14:creationId xmlns:p14="http://schemas.microsoft.com/office/powerpoint/2010/main" val="40420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819274420"/>
              </p:ext>
            </p:extLst>
          </p:nvPr>
        </p:nvGraphicFramePr>
        <p:xfrm>
          <a:off x="677334" y="609600"/>
          <a:ext cx="9758255" cy="4241731"/>
        </p:xfrm>
        <a:graphic>
          <a:graphicData uri="http://schemas.openxmlformats.org/drawingml/2006/table">
            <a:tbl>
              <a:tblPr firstRow="1" bandRow="1">
                <a:tableStyleId>{5C22544A-7EE6-4342-B048-85BDC9FD1C3A}</a:tableStyleId>
              </a:tblPr>
              <a:tblGrid>
                <a:gridCol w="1761066">
                  <a:extLst>
                    <a:ext uri="{9D8B030D-6E8A-4147-A177-3AD203B41FA5}">
                      <a16:colId xmlns:a16="http://schemas.microsoft.com/office/drawing/2014/main" xmlns="" val="4027835457"/>
                    </a:ext>
                  </a:extLst>
                </a:gridCol>
                <a:gridCol w="2201333">
                  <a:extLst>
                    <a:ext uri="{9D8B030D-6E8A-4147-A177-3AD203B41FA5}">
                      <a16:colId xmlns:a16="http://schemas.microsoft.com/office/drawing/2014/main" xmlns="" val="3540832202"/>
                    </a:ext>
                  </a:extLst>
                </a:gridCol>
                <a:gridCol w="2626557">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2569876350"/>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Rythmicité</a:t>
                      </a:r>
                    </a:p>
                  </a:txBody>
                  <a:tcPr/>
                </a:tc>
                <a:tc>
                  <a:txBody>
                    <a:bodyPr/>
                    <a:lstStyle/>
                    <a:p>
                      <a:r>
                        <a:rPr lang="fr-FR" dirty="0"/>
                        <a:t>Horaire mécanique ou inflammatoire, facteurs déclenchants</a:t>
                      </a:r>
                    </a:p>
                  </a:txBody>
                  <a:tcPr/>
                </a:tc>
                <a:tc>
                  <a:txBody>
                    <a:bodyPr/>
                    <a:lstStyle/>
                    <a:p>
                      <a:r>
                        <a:rPr lang="fr-FR" dirty="0"/>
                        <a:t>Variable, spontanée et/ou provoquée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Constante, avec poussées</a:t>
                      </a:r>
                    </a:p>
                  </a:txBody>
                  <a:tcPr/>
                </a:tc>
                <a:extLst>
                  <a:ext uri="{0D108BD9-81ED-4DB2-BD59-A6C34878D82A}">
                    <a16:rowId xmlns:a16="http://schemas.microsoft.com/office/drawing/2014/main" xmlns="" val="3805818431"/>
                  </a:ext>
                </a:extLst>
              </a:tr>
              <a:tr h="707459">
                <a:tc>
                  <a:txBody>
                    <a:bodyPr/>
                    <a:lstStyle/>
                    <a:p>
                      <a:r>
                        <a:rPr lang="fr-FR" dirty="0"/>
                        <a:t>Examen neurologique</a:t>
                      </a:r>
                    </a:p>
                  </a:txBody>
                  <a:tcPr/>
                </a:tc>
                <a:tc>
                  <a:txBody>
                    <a:bodyPr/>
                    <a:lstStyle/>
                    <a:p>
                      <a:r>
                        <a:rPr lang="fr-FR" dirty="0"/>
                        <a:t>normal</a:t>
                      </a:r>
                    </a:p>
                  </a:txBody>
                  <a:tcPr/>
                </a:tc>
                <a:tc>
                  <a:txBody>
                    <a:bodyPr/>
                    <a:lstStyle/>
                    <a:p>
                      <a:r>
                        <a:rPr lang="fr-FR" dirty="0"/>
                        <a:t>Hypo/hyperalgésie</a:t>
                      </a:r>
                    </a:p>
                  </a:txBody>
                  <a:tcPr/>
                </a:tc>
                <a:tc>
                  <a:txBody>
                    <a:bodyPr/>
                    <a:lstStyle/>
                    <a:p>
                      <a:r>
                        <a:rPr lang="fr-FR" dirty="0"/>
                        <a:t>Normal</a:t>
                      </a:r>
                    </a:p>
                  </a:txBody>
                  <a:tcPr/>
                </a:tc>
                <a:extLst>
                  <a:ext uri="{0D108BD9-81ED-4DB2-BD59-A6C34878D82A}">
                    <a16:rowId xmlns:a16="http://schemas.microsoft.com/office/drawing/2014/main" xmlns="" val="3954208096"/>
                  </a:ext>
                </a:extLst>
              </a:tr>
              <a:tr h="746955">
                <a:tc>
                  <a:txBody>
                    <a:bodyPr/>
                    <a:lstStyle/>
                    <a:p>
                      <a:r>
                        <a:rPr lang="fr-FR" dirty="0"/>
                        <a:t>Evolution </a:t>
                      </a:r>
                    </a:p>
                  </a:txBody>
                  <a:tcPr/>
                </a:tc>
                <a:tc>
                  <a:txBody>
                    <a:bodyPr/>
                    <a:lstStyle/>
                    <a:p>
                      <a:r>
                        <a:rPr lang="fr-FR" dirty="0"/>
                        <a:t>Aigue ou chronique</a:t>
                      </a:r>
                    </a:p>
                  </a:txBody>
                  <a:tcPr/>
                </a:tc>
                <a:tc>
                  <a:txBody>
                    <a:bodyPr/>
                    <a:lstStyle/>
                    <a:p>
                      <a:r>
                        <a:rPr lang="fr-FR" dirty="0"/>
                        <a:t>Chronique </a:t>
                      </a:r>
                    </a:p>
                  </a:txBody>
                  <a:tcPr/>
                </a:tc>
                <a:tc>
                  <a:txBody>
                    <a:bodyPr/>
                    <a:lstStyle/>
                    <a:p>
                      <a:r>
                        <a:rPr lang="fr-FR" dirty="0"/>
                        <a:t>Chronique</a:t>
                      </a:r>
                    </a:p>
                  </a:txBody>
                  <a:tcPr/>
                </a:tc>
                <a:extLst>
                  <a:ext uri="{0D108BD9-81ED-4DB2-BD59-A6C34878D82A}">
                    <a16:rowId xmlns:a16="http://schemas.microsoft.com/office/drawing/2014/main" xmlns="" val="2330658670"/>
                  </a:ext>
                </a:extLst>
              </a:tr>
              <a:tr h="717375">
                <a:tc>
                  <a:txBody>
                    <a:bodyPr/>
                    <a:lstStyle/>
                    <a:p>
                      <a:r>
                        <a:rPr lang="fr-FR" dirty="0"/>
                        <a:t>Traitement</a:t>
                      </a:r>
                    </a:p>
                  </a:txBody>
                  <a:tcPr/>
                </a:tc>
                <a:tc>
                  <a:txBody>
                    <a:bodyPr/>
                    <a:lstStyle/>
                    <a:p>
                      <a:r>
                        <a:rPr lang="fr-FR" dirty="0"/>
                        <a:t>Antalgique, traitement de la cause</a:t>
                      </a:r>
                    </a:p>
                  </a:txBody>
                  <a:tcPr/>
                </a:tc>
                <a:tc>
                  <a:txBody>
                    <a:bodyPr/>
                    <a:lstStyle/>
                    <a:p>
                      <a:r>
                        <a:rPr lang="fr-FR" dirty="0"/>
                        <a:t>Modèle bio psycho social</a:t>
                      </a:r>
                    </a:p>
                    <a:p>
                      <a:r>
                        <a:rPr lang="fr-FR" dirty="0"/>
                        <a:t>Antiépileptiques, antidépresseurs</a:t>
                      </a:r>
                    </a:p>
                  </a:txBody>
                  <a:tcPr/>
                </a:tc>
                <a:tc>
                  <a:txBody>
                    <a:bodyPr/>
                    <a:lstStyle/>
                    <a:p>
                      <a:r>
                        <a:rPr lang="fr-FR" dirty="0"/>
                        <a:t>Prise en charge globale, approche physique, modulateurs de la douleur</a:t>
                      </a:r>
                    </a:p>
                  </a:txBody>
                  <a:tcPr/>
                </a:tc>
                <a:extLst>
                  <a:ext uri="{0D108BD9-81ED-4DB2-BD59-A6C34878D82A}">
                    <a16:rowId xmlns:a16="http://schemas.microsoft.com/office/drawing/2014/main" xmlns="" val="3695781428"/>
                  </a:ext>
                </a:extLst>
              </a:tr>
            </a:tbl>
          </a:graphicData>
        </a:graphic>
      </p:graphicFrame>
    </p:spTree>
    <p:extLst>
      <p:ext uri="{BB962C8B-B14F-4D97-AF65-F5344CB8AC3E}">
        <p14:creationId xmlns:p14="http://schemas.microsoft.com/office/powerpoint/2010/main" val="166406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167F855-1E88-44EB-9AA5-6C38BED27B62}"/>
              </a:ext>
            </a:extLst>
          </p:cNvPr>
          <p:cNvSpPr>
            <a:spLocks noGrp="1"/>
          </p:cNvSpPr>
          <p:nvPr>
            <p:ph type="title"/>
          </p:nvPr>
        </p:nvSpPr>
        <p:spPr/>
        <p:txBody>
          <a:bodyPr/>
          <a:lstStyle/>
          <a:p>
            <a:r>
              <a:rPr lang="fr-FR" dirty="0"/>
              <a:t>Douleurs neuropathiques</a:t>
            </a:r>
          </a:p>
        </p:txBody>
      </p:sp>
      <p:sp>
        <p:nvSpPr>
          <p:cNvPr id="3" name="Espace réservé du contenu 2">
            <a:extLst>
              <a:ext uri="{FF2B5EF4-FFF2-40B4-BE49-F238E27FC236}">
                <a16:creationId xmlns:a16="http://schemas.microsoft.com/office/drawing/2014/main" xmlns="" id="{B8684B18-8C2B-4938-9B2E-87D3A4171D6B}"/>
              </a:ext>
            </a:extLst>
          </p:cNvPr>
          <p:cNvSpPr>
            <a:spLocks noGrp="1"/>
          </p:cNvSpPr>
          <p:nvPr>
            <p:ph idx="1"/>
          </p:nvPr>
        </p:nvSpPr>
        <p:spPr/>
        <p:txBody>
          <a:bodyPr/>
          <a:lstStyle/>
          <a:p>
            <a:r>
              <a:rPr lang="fr-FR" dirty="0"/>
              <a:t>Pas d’examen nécessaire pour confirmer le caractère neuropathique</a:t>
            </a:r>
          </a:p>
          <a:p>
            <a:r>
              <a:rPr lang="fr-FR" dirty="0"/>
              <a:t>Examens réalisés dans un but étiologique</a:t>
            </a:r>
          </a:p>
          <a:p>
            <a:endParaRPr lang="fr-FR" dirty="0"/>
          </a:p>
        </p:txBody>
      </p:sp>
      <p:sp>
        <p:nvSpPr>
          <p:cNvPr id="4" name="ZoneTexte 3">
            <a:extLst>
              <a:ext uri="{FF2B5EF4-FFF2-40B4-BE49-F238E27FC236}">
                <a16:creationId xmlns:a16="http://schemas.microsoft.com/office/drawing/2014/main" xmlns="" id="{6D9D1E69-3E71-4CC6-B68A-BFEDF092C8E5}"/>
              </a:ext>
            </a:extLst>
          </p:cNvPr>
          <p:cNvSpPr txBox="1"/>
          <p:nvPr/>
        </p:nvSpPr>
        <p:spPr>
          <a:xfrm>
            <a:off x="406399" y="3299463"/>
            <a:ext cx="3804356" cy="2308324"/>
          </a:xfrm>
          <a:prstGeom prst="rect">
            <a:avLst/>
          </a:prstGeom>
          <a:noFill/>
        </p:spPr>
        <p:txBody>
          <a:bodyPr wrap="square" rtlCol="0">
            <a:spAutoFit/>
          </a:bodyPr>
          <a:lstStyle/>
          <a:p>
            <a:r>
              <a:rPr lang="fr-FR" dirty="0"/>
              <a:t>Etiologies périphériques :</a:t>
            </a:r>
          </a:p>
          <a:p>
            <a:r>
              <a:rPr lang="fr-FR" dirty="0">
                <a:sym typeface="Wingdings" panose="05000000000000000000" pitchFamily="2" charset="2"/>
              </a:rPr>
              <a:t> </a:t>
            </a:r>
            <a:r>
              <a:rPr lang="fr-FR" dirty="0"/>
              <a:t>Hernie discale, canal lombaire étroit, chirurgie rachidienne</a:t>
            </a:r>
          </a:p>
          <a:p>
            <a:r>
              <a:rPr lang="fr-FR" dirty="0">
                <a:sym typeface="Wingdings" panose="05000000000000000000" pitchFamily="2" charset="2"/>
              </a:rPr>
              <a:t> </a:t>
            </a:r>
            <a:r>
              <a:rPr lang="fr-FR" dirty="0"/>
              <a:t>Canal carpien</a:t>
            </a:r>
          </a:p>
          <a:p>
            <a:r>
              <a:rPr lang="fr-FR" dirty="0">
                <a:sym typeface="Wingdings" panose="05000000000000000000" pitchFamily="2" charset="2"/>
              </a:rPr>
              <a:t> </a:t>
            </a:r>
            <a:r>
              <a:rPr lang="fr-FR" dirty="0"/>
              <a:t>Neuropathie diabétique</a:t>
            </a:r>
          </a:p>
          <a:p>
            <a:r>
              <a:rPr lang="fr-FR" dirty="0">
                <a:sym typeface="Wingdings" panose="05000000000000000000" pitchFamily="2" charset="2"/>
              </a:rPr>
              <a:t> </a:t>
            </a:r>
            <a:r>
              <a:rPr lang="fr-FR" dirty="0"/>
              <a:t>Zona</a:t>
            </a:r>
          </a:p>
          <a:p>
            <a:r>
              <a:rPr lang="fr-FR" dirty="0">
                <a:sym typeface="Wingdings" panose="05000000000000000000" pitchFamily="2" charset="2"/>
              </a:rPr>
              <a:t> </a:t>
            </a:r>
            <a:r>
              <a:rPr lang="fr-FR" dirty="0"/>
              <a:t>Neuropathie post chimiothérapie</a:t>
            </a:r>
          </a:p>
        </p:txBody>
      </p:sp>
      <p:sp>
        <p:nvSpPr>
          <p:cNvPr id="5" name="ZoneTexte 4">
            <a:extLst>
              <a:ext uri="{FF2B5EF4-FFF2-40B4-BE49-F238E27FC236}">
                <a16:creationId xmlns:a16="http://schemas.microsoft.com/office/drawing/2014/main" xmlns="" id="{3AB59B74-57F7-4242-B9BA-04D82DF6FC45}"/>
              </a:ext>
            </a:extLst>
          </p:cNvPr>
          <p:cNvSpPr txBox="1"/>
          <p:nvPr/>
        </p:nvSpPr>
        <p:spPr>
          <a:xfrm>
            <a:off x="4797778" y="3299463"/>
            <a:ext cx="3917244" cy="1477328"/>
          </a:xfrm>
          <a:prstGeom prst="rect">
            <a:avLst/>
          </a:prstGeom>
          <a:noFill/>
        </p:spPr>
        <p:txBody>
          <a:bodyPr wrap="square" rtlCol="0">
            <a:spAutoFit/>
          </a:bodyPr>
          <a:lstStyle/>
          <a:p>
            <a:r>
              <a:rPr lang="fr-FR" dirty="0"/>
              <a:t>Etiologies centrales :</a:t>
            </a:r>
          </a:p>
          <a:p>
            <a:pPr marL="285750" indent="-285750">
              <a:buFont typeface="Wingdings" panose="05000000000000000000" pitchFamily="2" charset="2"/>
              <a:buChar char="è"/>
            </a:pPr>
            <a:r>
              <a:rPr lang="fr-FR" dirty="0">
                <a:sym typeface="Wingdings" panose="05000000000000000000" pitchFamily="2" charset="2"/>
              </a:rPr>
              <a:t>AVC</a:t>
            </a:r>
          </a:p>
          <a:p>
            <a:pPr marL="285750" indent="-285750">
              <a:buFont typeface="Wingdings" panose="05000000000000000000" pitchFamily="2" charset="2"/>
              <a:buChar char="è"/>
            </a:pPr>
            <a:r>
              <a:rPr lang="fr-FR" dirty="0">
                <a:sym typeface="Wingdings" panose="05000000000000000000" pitchFamily="2" charset="2"/>
              </a:rPr>
              <a:t>Tumeur</a:t>
            </a:r>
          </a:p>
          <a:p>
            <a:pPr marL="285750" indent="-285750">
              <a:buFont typeface="Wingdings" panose="05000000000000000000" pitchFamily="2" charset="2"/>
              <a:buChar char="è"/>
            </a:pPr>
            <a:r>
              <a:rPr lang="fr-FR" dirty="0">
                <a:sym typeface="Wingdings" panose="05000000000000000000" pitchFamily="2" charset="2"/>
              </a:rPr>
              <a:t>Sclérose en plaques</a:t>
            </a:r>
          </a:p>
          <a:p>
            <a:pPr marL="285750" indent="-285750">
              <a:buFont typeface="Wingdings" panose="05000000000000000000" pitchFamily="2" charset="2"/>
              <a:buChar char="è"/>
            </a:pPr>
            <a:r>
              <a:rPr lang="fr-FR" dirty="0">
                <a:sym typeface="Wingdings" panose="05000000000000000000" pitchFamily="2" charset="2"/>
              </a:rPr>
              <a:t>Parkinson</a:t>
            </a:r>
            <a:endParaRPr lang="fr-FR" dirty="0"/>
          </a:p>
        </p:txBody>
      </p:sp>
    </p:spTree>
    <p:extLst>
      <p:ext uri="{BB962C8B-B14F-4D97-AF65-F5344CB8AC3E}">
        <p14:creationId xmlns:p14="http://schemas.microsoft.com/office/powerpoint/2010/main" val="33715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14BE905-8AFF-40FF-8EA3-B03B5440655A}"/>
              </a:ext>
            </a:extLst>
          </p:cNvPr>
          <p:cNvSpPr>
            <a:spLocks noGrp="1"/>
          </p:cNvSpPr>
          <p:nvPr>
            <p:ph type="title"/>
          </p:nvPr>
        </p:nvSpPr>
        <p:spPr/>
        <p:txBody>
          <a:bodyPr/>
          <a:lstStyle/>
          <a:p>
            <a:r>
              <a:rPr lang="fr-FR" dirty="0"/>
              <a:t>Douleurs psychogènes</a:t>
            </a:r>
          </a:p>
        </p:txBody>
      </p:sp>
      <p:sp>
        <p:nvSpPr>
          <p:cNvPr id="3" name="Espace réservé du contenu 2">
            <a:extLst>
              <a:ext uri="{FF2B5EF4-FFF2-40B4-BE49-F238E27FC236}">
                <a16:creationId xmlns:a16="http://schemas.microsoft.com/office/drawing/2014/main" xmlns="" id="{79736811-AF22-4F82-BDB9-E27A66C4F539}"/>
              </a:ext>
            </a:extLst>
          </p:cNvPr>
          <p:cNvSpPr>
            <a:spLocks noGrp="1"/>
          </p:cNvSpPr>
          <p:nvPr>
            <p:ph idx="1"/>
          </p:nvPr>
        </p:nvSpPr>
        <p:spPr/>
        <p:txBody>
          <a:bodyPr/>
          <a:lstStyle/>
          <a:p>
            <a:r>
              <a:rPr lang="fr-FR" dirty="0"/>
              <a:t>Diagnostic psychiatrique positif +++</a:t>
            </a:r>
          </a:p>
        </p:txBody>
      </p:sp>
    </p:spTree>
    <p:extLst>
      <p:ext uri="{BB962C8B-B14F-4D97-AF65-F5344CB8AC3E}">
        <p14:creationId xmlns:p14="http://schemas.microsoft.com/office/powerpoint/2010/main" val="315000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xmlns="" id="{A9544BAF-FE26-4239-BDE5-30F392C09CB5}"/>
              </a:ext>
            </a:extLst>
          </p:cNvPr>
          <p:cNvCxnSpPr>
            <a:cxnSpLocks/>
          </p:cNvCxnSpPr>
          <p:nvPr/>
        </p:nvCxnSpPr>
        <p:spPr>
          <a:xfrm>
            <a:off x="5400322" y="479781"/>
            <a:ext cx="0" cy="6028266"/>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29AD9A07-108A-46D5-B742-9AA5FC65CD0F}"/>
              </a:ext>
            </a:extLst>
          </p:cNvPr>
          <p:cNvSpPr/>
          <p:nvPr/>
        </p:nvSpPr>
        <p:spPr>
          <a:xfrm>
            <a:off x="1906403" y="3065638"/>
            <a:ext cx="1219544" cy="5418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AIGUE</a:t>
            </a:r>
          </a:p>
        </p:txBody>
      </p:sp>
      <p:sp>
        <p:nvSpPr>
          <p:cNvPr id="10" name="Rectangle 9">
            <a:extLst>
              <a:ext uri="{FF2B5EF4-FFF2-40B4-BE49-F238E27FC236}">
                <a16:creationId xmlns:a16="http://schemas.microsoft.com/office/drawing/2014/main" xmlns="" id="{FCEF1255-A177-4EDD-94F1-7DF29AA1E308}"/>
              </a:ext>
            </a:extLst>
          </p:cNvPr>
          <p:cNvSpPr/>
          <p:nvPr/>
        </p:nvSpPr>
        <p:spPr>
          <a:xfrm>
            <a:off x="7550145" y="3235320"/>
            <a:ext cx="1499997" cy="60960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CHRONIQUE</a:t>
            </a:r>
          </a:p>
        </p:txBody>
      </p:sp>
      <p:sp>
        <p:nvSpPr>
          <p:cNvPr id="11" name="Ellipse 10">
            <a:extLst>
              <a:ext uri="{FF2B5EF4-FFF2-40B4-BE49-F238E27FC236}">
                <a16:creationId xmlns:a16="http://schemas.microsoft.com/office/drawing/2014/main" xmlns="" id="{51A4EC75-C83D-41FD-997F-14F185A4ABF3}"/>
              </a:ext>
            </a:extLst>
          </p:cNvPr>
          <p:cNvSpPr/>
          <p:nvPr/>
        </p:nvSpPr>
        <p:spPr>
          <a:xfrm>
            <a:off x="259303" y="4038600"/>
            <a:ext cx="1625589" cy="77893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Classique</a:t>
            </a:r>
          </a:p>
        </p:txBody>
      </p:sp>
      <p:sp>
        <p:nvSpPr>
          <p:cNvPr id="12" name="Ellipse 11">
            <a:extLst>
              <a:ext uri="{FF2B5EF4-FFF2-40B4-BE49-F238E27FC236}">
                <a16:creationId xmlns:a16="http://schemas.microsoft.com/office/drawing/2014/main" xmlns="" id="{9C904784-85D2-441A-884B-6EDDC144D6B5}"/>
              </a:ext>
            </a:extLst>
          </p:cNvPr>
          <p:cNvSpPr/>
          <p:nvPr/>
        </p:nvSpPr>
        <p:spPr>
          <a:xfrm>
            <a:off x="466374" y="395111"/>
            <a:ext cx="1456266" cy="72248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Utile</a:t>
            </a:r>
          </a:p>
        </p:txBody>
      </p:sp>
      <p:sp>
        <p:nvSpPr>
          <p:cNvPr id="13" name="Ellipse 12">
            <a:extLst>
              <a:ext uri="{FF2B5EF4-FFF2-40B4-BE49-F238E27FC236}">
                <a16:creationId xmlns:a16="http://schemas.microsoft.com/office/drawing/2014/main" xmlns="" id="{CB077A6D-D55D-4DFB-8EA1-3987D5716D7C}"/>
              </a:ext>
            </a:extLst>
          </p:cNvPr>
          <p:cNvSpPr/>
          <p:nvPr/>
        </p:nvSpPr>
        <p:spPr>
          <a:xfrm>
            <a:off x="2606338" y="499533"/>
            <a:ext cx="2061633" cy="98213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Protectrice</a:t>
            </a:r>
          </a:p>
        </p:txBody>
      </p:sp>
      <p:sp>
        <p:nvSpPr>
          <p:cNvPr id="14" name="Ellipse 13">
            <a:extLst>
              <a:ext uri="{FF2B5EF4-FFF2-40B4-BE49-F238E27FC236}">
                <a16:creationId xmlns:a16="http://schemas.microsoft.com/office/drawing/2014/main" xmlns="" id="{82F329D3-7DAE-4C05-8EE3-DBBD6B50E394}"/>
              </a:ext>
            </a:extLst>
          </p:cNvPr>
          <p:cNvSpPr/>
          <p:nvPr/>
        </p:nvSpPr>
        <p:spPr>
          <a:xfrm>
            <a:off x="1906403" y="4825999"/>
            <a:ext cx="2130773" cy="72248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Réactionnel</a:t>
            </a:r>
          </a:p>
        </p:txBody>
      </p:sp>
      <p:sp>
        <p:nvSpPr>
          <p:cNvPr id="15" name="Ellipse 14">
            <a:extLst>
              <a:ext uri="{FF2B5EF4-FFF2-40B4-BE49-F238E27FC236}">
                <a16:creationId xmlns:a16="http://schemas.microsoft.com/office/drawing/2014/main" xmlns="" id="{DDDF818A-1B2A-4368-A2B0-937E0DDCFC2A}"/>
              </a:ext>
            </a:extLst>
          </p:cNvPr>
          <p:cNvSpPr/>
          <p:nvPr/>
        </p:nvSpPr>
        <p:spPr>
          <a:xfrm>
            <a:off x="3818466" y="3790243"/>
            <a:ext cx="1456266" cy="72248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Anxiété</a:t>
            </a:r>
          </a:p>
        </p:txBody>
      </p:sp>
      <p:sp>
        <p:nvSpPr>
          <p:cNvPr id="16" name="Ellipse 15">
            <a:extLst>
              <a:ext uri="{FF2B5EF4-FFF2-40B4-BE49-F238E27FC236}">
                <a16:creationId xmlns:a16="http://schemas.microsoft.com/office/drawing/2014/main" xmlns="" id="{01328784-F055-4403-9FBF-DABE747E2B3A}"/>
              </a:ext>
            </a:extLst>
          </p:cNvPr>
          <p:cNvSpPr/>
          <p:nvPr/>
        </p:nvSpPr>
        <p:spPr>
          <a:xfrm>
            <a:off x="3159481" y="2215444"/>
            <a:ext cx="2240841" cy="72248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Unifactoriel</a:t>
            </a:r>
            <a:endParaRPr lang="fr-FR" dirty="0"/>
          </a:p>
        </p:txBody>
      </p:sp>
      <p:sp>
        <p:nvSpPr>
          <p:cNvPr id="17" name="Explosion : 8 points 16">
            <a:extLst>
              <a:ext uri="{FF2B5EF4-FFF2-40B4-BE49-F238E27FC236}">
                <a16:creationId xmlns:a16="http://schemas.microsoft.com/office/drawing/2014/main" xmlns="" id="{885A6A7A-4042-47E2-96C3-373B175C0340}"/>
              </a:ext>
            </a:extLst>
          </p:cNvPr>
          <p:cNvSpPr/>
          <p:nvPr/>
        </p:nvSpPr>
        <p:spPr>
          <a:xfrm>
            <a:off x="6147118" y="282572"/>
            <a:ext cx="1794932" cy="1295400"/>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Inutile</a:t>
            </a:r>
          </a:p>
        </p:txBody>
      </p:sp>
      <p:sp>
        <p:nvSpPr>
          <p:cNvPr id="18" name="Explosion : 8 points 17">
            <a:extLst>
              <a:ext uri="{FF2B5EF4-FFF2-40B4-BE49-F238E27FC236}">
                <a16:creationId xmlns:a16="http://schemas.microsoft.com/office/drawing/2014/main" xmlns="" id="{F1424094-9833-473B-8896-881E183E1199}"/>
              </a:ext>
            </a:extLst>
          </p:cNvPr>
          <p:cNvSpPr/>
          <p:nvPr/>
        </p:nvSpPr>
        <p:spPr>
          <a:xfrm>
            <a:off x="8819082" y="20117"/>
            <a:ext cx="2686745" cy="1783643"/>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Destructrice</a:t>
            </a:r>
          </a:p>
        </p:txBody>
      </p:sp>
      <p:sp>
        <p:nvSpPr>
          <p:cNvPr id="19" name="Explosion : 8 points 18">
            <a:extLst>
              <a:ext uri="{FF2B5EF4-FFF2-40B4-BE49-F238E27FC236}">
                <a16:creationId xmlns:a16="http://schemas.microsoft.com/office/drawing/2014/main" xmlns="" id="{9EBE38B4-163B-4C4E-B256-425461F182D7}"/>
              </a:ext>
            </a:extLst>
          </p:cNvPr>
          <p:cNvSpPr/>
          <p:nvPr/>
        </p:nvSpPr>
        <p:spPr>
          <a:xfrm>
            <a:off x="5405802" y="1755750"/>
            <a:ext cx="2771753" cy="1569156"/>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Réadaptatif</a:t>
            </a:r>
            <a:endParaRPr lang="fr-FR" dirty="0"/>
          </a:p>
        </p:txBody>
      </p:sp>
      <p:sp>
        <p:nvSpPr>
          <p:cNvPr id="20" name="Explosion : 8 points 19">
            <a:extLst>
              <a:ext uri="{FF2B5EF4-FFF2-40B4-BE49-F238E27FC236}">
                <a16:creationId xmlns:a16="http://schemas.microsoft.com/office/drawing/2014/main" xmlns="" id="{BBE41B07-E414-407A-BA71-B1EF60612CA3}"/>
              </a:ext>
            </a:extLst>
          </p:cNvPr>
          <p:cNvSpPr/>
          <p:nvPr/>
        </p:nvSpPr>
        <p:spPr>
          <a:xfrm>
            <a:off x="9341553" y="4145841"/>
            <a:ext cx="2325505" cy="1255889"/>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Dépression</a:t>
            </a:r>
          </a:p>
        </p:txBody>
      </p:sp>
      <p:sp>
        <p:nvSpPr>
          <p:cNvPr id="21" name="Explosion : 8 points 20">
            <a:extLst>
              <a:ext uri="{FF2B5EF4-FFF2-40B4-BE49-F238E27FC236}">
                <a16:creationId xmlns:a16="http://schemas.microsoft.com/office/drawing/2014/main" xmlns="" id="{903BF282-071A-4BF1-B714-0A1DC2C93991}"/>
              </a:ext>
            </a:extLst>
          </p:cNvPr>
          <p:cNvSpPr/>
          <p:nvPr/>
        </p:nvSpPr>
        <p:spPr>
          <a:xfrm>
            <a:off x="8050373" y="5426420"/>
            <a:ext cx="1499997" cy="914400"/>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Appris</a:t>
            </a:r>
          </a:p>
        </p:txBody>
      </p:sp>
      <p:sp>
        <p:nvSpPr>
          <p:cNvPr id="22" name="Explosion : 8 points 21">
            <a:extLst>
              <a:ext uri="{FF2B5EF4-FFF2-40B4-BE49-F238E27FC236}">
                <a16:creationId xmlns:a16="http://schemas.microsoft.com/office/drawing/2014/main" xmlns="" id="{3720A3A7-434C-4386-9830-8F8A11FF57AF}"/>
              </a:ext>
            </a:extLst>
          </p:cNvPr>
          <p:cNvSpPr/>
          <p:nvPr/>
        </p:nvSpPr>
        <p:spPr>
          <a:xfrm>
            <a:off x="5557442" y="4334151"/>
            <a:ext cx="2571043" cy="1104899"/>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Bio psycho</a:t>
            </a:r>
          </a:p>
          <a:p>
            <a:pPr algn="ctr"/>
            <a:r>
              <a:rPr lang="fr-FR" dirty="0"/>
              <a:t>social</a:t>
            </a:r>
          </a:p>
        </p:txBody>
      </p:sp>
      <p:sp>
        <p:nvSpPr>
          <p:cNvPr id="23" name="Ellipse 22">
            <a:extLst>
              <a:ext uri="{FF2B5EF4-FFF2-40B4-BE49-F238E27FC236}">
                <a16:creationId xmlns:a16="http://schemas.microsoft.com/office/drawing/2014/main" xmlns="" id="{005F51F9-677F-4A9D-8BC8-BD53732C4F91}"/>
              </a:ext>
            </a:extLst>
          </p:cNvPr>
          <p:cNvSpPr/>
          <p:nvPr/>
        </p:nvSpPr>
        <p:spPr>
          <a:xfrm>
            <a:off x="248359" y="2133601"/>
            <a:ext cx="1456266" cy="722489"/>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Curatif</a:t>
            </a:r>
          </a:p>
        </p:txBody>
      </p:sp>
      <p:sp>
        <p:nvSpPr>
          <p:cNvPr id="24" name="Explosion : 8 points 23">
            <a:extLst>
              <a:ext uri="{FF2B5EF4-FFF2-40B4-BE49-F238E27FC236}">
                <a16:creationId xmlns:a16="http://schemas.microsoft.com/office/drawing/2014/main" xmlns="" id="{65C73553-08B1-4AEE-B780-E81533480831}"/>
              </a:ext>
            </a:extLst>
          </p:cNvPr>
          <p:cNvSpPr/>
          <p:nvPr/>
        </p:nvSpPr>
        <p:spPr>
          <a:xfrm>
            <a:off x="9027562" y="1965706"/>
            <a:ext cx="3172167" cy="1569156"/>
          </a:xfrm>
          <a:prstGeom prst="irregularSeal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Multifac</a:t>
            </a:r>
            <a:r>
              <a:rPr lang="fr-FR" b="1" dirty="0" err="1"/>
              <a:t>to</a:t>
            </a:r>
            <a:r>
              <a:rPr lang="fr-FR" dirty="0" err="1"/>
              <a:t>rel</a:t>
            </a:r>
            <a:endParaRPr lang="fr-FR" dirty="0"/>
          </a:p>
        </p:txBody>
      </p:sp>
      <p:cxnSp>
        <p:nvCxnSpPr>
          <p:cNvPr id="26" name="Connecteur droit avec flèche 25">
            <a:extLst>
              <a:ext uri="{FF2B5EF4-FFF2-40B4-BE49-F238E27FC236}">
                <a16:creationId xmlns:a16="http://schemas.microsoft.com/office/drawing/2014/main" xmlns="" id="{0F1A9B2D-22B3-4F77-B998-5FC043E8991E}"/>
              </a:ext>
            </a:extLst>
          </p:cNvPr>
          <p:cNvCxnSpPr>
            <a:cxnSpLocks/>
          </p:cNvCxnSpPr>
          <p:nvPr/>
        </p:nvCxnSpPr>
        <p:spPr>
          <a:xfrm flipH="1" flipV="1">
            <a:off x="1297567" y="1117600"/>
            <a:ext cx="915934" cy="194803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Connecteur droit avec flèche 27">
            <a:extLst>
              <a:ext uri="{FF2B5EF4-FFF2-40B4-BE49-F238E27FC236}">
                <a16:creationId xmlns:a16="http://schemas.microsoft.com/office/drawing/2014/main" xmlns="" id="{1384591C-49B8-4FA4-BB8F-E7F17B816E56}"/>
              </a:ext>
            </a:extLst>
          </p:cNvPr>
          <p:cNvCxnSpPr>
            <a:cxnSpLocks/>
            <a:endCxn id="13" idx="3"/>
          </p:cNvCxnSpPr>
          <p:nvPr/>
        </p:nvCxnSpPr>
        <p:spPr>
          <a:xfrm flipV="1">
            <a:off x="2684461" y="1337836"/>
            <a:ext cx="223796" cy="172780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0" name="Connecteur droit avec flèche 29">
            <a:extLst>
              <a:ext uri="{FF2B5EF4-FFF2-40B4-BE49-F238E27FC236}">
                <a16:creationId xmlns:a16="http://schemas.microsoft.com/office/drawing/2014/main" xmlns="" id="{B450B5CF-ECF0-4DB5-A3B8-EC4B48D98ADE}"/>
              </a:ext>
            </a:extLst>
          </p:cNvPr>
          <p:cNvCxnSpPr>
            <a:cxnSpLocks/>
            <a:stCxn id="8" idx="3"/>
          </p:cNvCxnSpPr>
          <p:nvPr/>
        </p:nvCxnSpPr>
        <p:spPr>
          <a:xfrm flipV="1">
            <a:off x="3125947" y="2935466"/>
            <a:ext cx="853053" cy="40110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2" name="Connecteur droit avec flèche 31">
            <a:extLst>
              <a:ext uri="{FF2B5EF4-FFF2-40B4-BE49-F238E27FC236}">
                <a16:creationId xmlns:a16="http://schemas.microsoft.com/office/drawing/2014/main" xmlns="" id="{AD421CC0-C8B7-4272-876A-EE2CCAB65BD9}"/>
              </a:ext>
            </a:extLst>
          </p:cNvPr>
          <p:cNvCxnSpPr>
            <a:cxnSpLocks/>
            <a:endCxn id="15" idx="1"/>
          </p:cNvCxnSpPr>
          <p:nvPr/>
        </p:nvCxnSpPr>
        <p:spPr>
          <a:xfrm>
            <a:off x="3147458" y="3607505"/>
            <a:ext cx="884273" cy="2885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4" name="Connecteur droit avec flèche 33">
            <a:extLst>
              <a:ext uri="{FF2B5EF4-FFF2-40B4-BE49-F238E27FC236}">
                <a16:creationId xmlns:a16="http://schemas.microsoft.com/office/drawing/2014/main" xmlns="" id="{A2EF1AE3-A257-480E-A3F7-05843FB58165}"/>
              </a:ext>
            </a:extLst>
          </p:cNvPr>
          <p:cNvCxnSpPr>
            <a:cxnSpLocks/>
            <a:endCxn id="14" idx="0"/>
          </p:cNvCxnSpPr>
          <p:nvPr/>
        </p:nvCxnSpPr>
        <p:spPr>
          <a:xfrm>
            <a:off x="2684461" y="3607505"/>
            <a:ext cx="287329" cy="12184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6" name="Connecteur droit avec flèche 35">
            <a:extLst>
              <a:ext uri="{FF2B5EF4-FFF2-40B4-BE49-F238E27FC236}">
                <a16:creationId xmlns:a16="http://schemas.microsoft.com/office/drawing/2014/main" xmlns="" id="{A15D0AC9-A23C-4C59-8E81-FBF674499958}"/>
              </a:ext>
            </a:extLst>
          </p:cNvPr>
          <p:cNvCxnSpPr>
            <a:cxnSpLocks/>
            <a:endCxn id="11" idx="0"/>
          </p:cNvCxnSpPr>
          <p:nvPr/>
        </p:nvCxnSpPr>
        <p:spPr>
          <a:xfrm flipH="1">
            <a:off x="1072098" y="3607505"/>
            <a:ext cx="1088042" cy="43109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1" name="Connecteur droit avec flèche 50">
            <a:extLst>
              <a:ext uri="{FF2B5EF4-FFF2-40B4-BE49-F238E27FC236}">
                <a16:creationId xmlns:a16="http://schemas.microsoft.com/office/drawing/2014/main" xmlns="" id="{C1208160-E3BC-45D7-9FEF-EFF849BE002C}"/>
              </a:ext>
            </a:extLst>
          </p:cNvPr>
          <p:cNvCxnSpPr>
            <a:endCxn id="23" idx="5"/>
          </p:cNvCxnSpPr>
          <p:nvPr/>
        </p:nvCxnSpPr>
        <p:spPr>
          <a:xfrm flipH="1" flipV="1">
            <a:off x="1491360" y="2750284"/>
            <a:ext cx="415043" cy="38573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53" name="Connecteur droit avec flèche 52">
            <a:extLst>
              <a:ext uri="{FF2B5EF4-FFF2-40B4-BE49-F238E27FC236}">
                <a16:creationId xmlns:a16="http://schemas.microsoft.com/office/drawing/2014/main" xmlns="" id="{EBA4EC66-ECC0-4290-94F3-78325A0E24FA}"/>
              </a:ext>
            </a:extLst>
          </p:cNvPr>
          <p:cNvCxnSpPr>
            <a:stCxn id="10" idx="0"/>
          </p:cNvCxnSpPr>
          <p:nvPr/>
        </p:nvCxnSpPr>
        <p:spPr>
          <a:xfrm flipH="1" flipV="1">
            <a:off x="7676444" y="1337836"/>
            <a:ext cx="623700" cy="18974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Connecteur droit avec flèche 54">
            <a:extLst>
              <a:ext uri="{FF2B5EF4-FFF2-40B4-BE49-F238E27FC236}">
                <a16:creationId xmlns:a16="http://schemas.microsoft.com/office/drawing/2014/main" xmlns="" id="{603D5A08-C4C2-491C-AA7D-48AB516EBDFF}"/>
              </a:ext>
            </a:extLst>
          </p:cNvPr>
          <p:cNvCxnSpPr/>
          <p:nvPr/>
        </p:nvCxnSpPr>
        <p:spPr>
          <a:xfrm flipV="1">
            <a:off x="8466667" y="1481666"/>
            <a:ext cx="874886" cy="1753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Connecteur droit avec flèche 56">
            <a:extLst>
              <a:ext uri="{FF2B5EF4-FFF2-40B4-BE49-F238E27FC236}">
                <a16:creationId xmlns:a16="http://schemas.microsoft.com/office/drawing/2014/main" xmlns="" id="{858CF6A8-1E8C-4381-8D2B-87DCD808F1FB}"/>
              </a:ext>
            </a:extLst>
          </p:cNvPr>
          <p:cNvCxnSpPr>
            <a:stCxn id="10" idx="3"/>
          </p:cNvCxnSpPr>
          <p:nvPr/>
        </p:nvCxnSpPr>
        <p:spPr>
          <a:xfrm flipV="1">
            <a:off x="9050142" y="3235320"/>
            <a:ext cx="680880" cy="3048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Connecteur droit avec flèche 58">
            <a:extLst>
              <a:ext uri="{FF2B5EF4-FFF2-40B4-BE49-F238E27FC236}">
                <a16:creationId xmlns:a16="http://schemas.microsoft.com/office/drawing/2014/main" xmlns="" id="{C0FEC09E-674D-4FEA-ADDF-B91216DA1EC2}"/>
              </a:ext>
            </a:extLst>
          </p:cNvPr>
          <p:cNvCxnSpPr/>
          <p:nvPr/>
        </p:nvCxnSpPr>
        <p:spPr>
          <a:xfrm>
            <a:off x="9050142" y="3823052"/>
            <a:ext cx="338650" cy="505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Connecteur droit avec flèche 60">
            <a:extLst>
              <a:ext uri="{FF2B5EF4-FFF2-40B4-BE49-F238E27FC236}">
                <a16:creationId xmlns:a16="http://schemas.microsoft.com/office/drawing/2014/main" xmlns="" id="{A7440C3D-6700-4BC8-8DC5-28E95E85BC26}"/>
              </a:ext>
            </a:extLst>
          </p:cNvPr>
          <p:cNvCxnSpPr>
            <a:cxnSpLocks/>
            <a:endCxn id="21" idx="0"/>
          </p:cNvCxnSpPr>
          <p:nvPr/>
        </p:nvCxnSpPr>
        <p:spPr>
          <a:xfrm>
            <a:off x="8692444" y="3844921"/>
            <a:ext cx="366399" cy="15814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Connecteur droit avec flèche 63">
            <a:extLst>
              <a:ext uri="{FF2B5EF4-FFF2-40B4-BE49-F238E27FC236}">
                <a16:creationId xmlns:a16="http://schemas.microsoft.com/office/drawing/2014/main" xmlns="" id="{872DC610-93B1-43B2-87CF-7578959310EB}"/>
              </a:ext>
            </a:extLst>
          </p:cNvPr>
          <p:cNvCxnSpPr>
            <a:stCxn id="10" idx="2"/>
          </p:cNvCxnSpPr>
          <p:nvPr/>
        </p:nvCxnSpPr>
        <p:spPr>
          <a:xfrm flipH="1">
            <a:off x="7942050" y="3844921"/>
            <a:ext cx="358094" cy="583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necteur droit avec flèche 65">
            <a:extLst>
              <a:ext uri="{FF2B5EF4-FFF2-40B4-BE49-F238E27FC236}">
                <a16:creationId xmlns:a16="http://schemas.microsoft.com/office/drawing/2014/main" xmlns="" id="{22EB087B-7D32-4DA5-ACA5-8E893FB75D24}"/>
              </a:ext>
            </a:extLst>
          </p:cNvPr>
          <p:cNvCxnSpPr>
            <a:stCxn id="10" idx="1"/>
          </p:cNvCxnSpPr>
          <p:nvPr/>
        </p:nvCxnSpPr>
        <p:spPr>
          <a:xfrm flipH="1" flipV="1">
            <a:off x="7058618" y="3159471"/>
            <a:ext cx="491527" cy="380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26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DAFE1A-DA84-41AC-BDEB-4BA0E35CA34F}"/>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xmlns="" id="{A551D38D-29D5-4D09-92A7-F726D8B25735}"/>
              </a:ext>
            </a:extLst>
          </p:cNvPr>
          <p:cNvSpPr>
            <a:spLocks noGrp="1"/>
          </p:cNvSpPr>
          <p:nvPr>
            <p:ph idx="1"/>
          </p:nvPr>
        </p:nvSpPr>
        <p:spPr/>
        <p:txBody>
          <a:bodyPr/>
          <a:lstStyle/>
          <a:p>
            <a:pPr marL="0" indent="0">
              <a:buNone/>
            </a:pPr>
            <a:r>
              <a:rPr lang="fr-FR" dirty="0"/>
              <a:t>1/ Définition… définitions</a:t>
            </a:r>
          </a:p>
          <a:p>
            <a:pPr lvl="1"/>
            <a:r>
              <a:rPr lang="fr-FR" dirty="0"/>
              <a:t>Douleur </a:t>
            </a:r>
          </a:p>
          <a:p>
            <a:pPr lvl="1"/>
            <a:r>
              <a:rPr lang="fr-FR" dirty="0"/>
              <a:t>Les 4 composantes de la douleur</a:t>
            </a:r>
          </a:p>
          <a:p>
            <a:pPr lvl="1"/>
            <a:r>
              <a:rPr lang="fr-FR" dirty="0"/>
              <a:t>Mécanique / inflammatoire</a:t>
            </a:r>
          </a:p>
          <a:p>
            <a:pPr lvl="1"/>
            <a:r>
              <a:rPr lang="fr-FR" dirty="0"/>
              <a:t>Nociceptive/neuropathique/ </a:t>
            </a:r>
            <a:r>
              <a:rPr lang="fr-FR" dirty="0" err="1"/>
              <a:t>nociplastique</a:t>
            </a:r>
            <a:r>
              <a:rPr lang="fr-FR" dirty="0"/>
              <a:t>/ psychogène</a:t>
            </a:r>
          </a:p>
          <a:p>
            <a:pPr lvl="1"/>
            <a:r>
              <a:rPr lang="fr-FR" dirty="0"/>
              <a:t>Aigüe / chronique</a:t>
            </a:r>
          </a:p>
          <a:p>
            <a:endParaRPr lang="fr-FR" dirty="0"/>
          </a:p>
          <a:p>
            <a:pPr marL="0" indent="0">
              <a:buNone/>
            </a:pPr>
            <a:r>
              <a:rPr lang="fr-FR" dirty="0"/>
              <a:t>2/ Physiopathologie</a:t>
            </a:r>
          </a:p>
          <a:p>
            <a:endParaRPr lang="fr-FR" dirty="0"/>
          </a:p>
          <a:p>
            <a:pPr marL="0" indent="0">
              <a:buNone/>
            </a:pPr>
            <a:r>
              <a:rPr lang="fr-FR" dirty="0"/>
              <a:t>3/ Traitements médicamenteux</a:t>
            </a:r>
          </a:p>
        </p:txBody>
      </p:sp>
    </p:spTree>
    <p:extLst>
      <p:ext uri="{BB962C8B-B14F-4D97-AF65-F5344CB8AC3E}">
        <p14:creationId xmlns:p14="http://schemas.microsoft.com/office/powerpoint/2010/main" val="60252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9AD9A07-108A-46D5-B742-9AA5FC65CD0F}"/>
              </a:ext>
            </a:extLst>
          </p:cNvPr>
          <p:cNvSpPr/>
          <p:nvPr/>
        </p:nvSpPr>
        <p:spPr>
          <a:xfrm>
            <a:off x="1906403" y="3065638"/>
            <a:ext cx="1219544" cy="5418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AIGUE</a:t>
            </a:r>
          </a:p>
        </p:txBody>
      </p:sp>
      <p:cxnSp>
        <p:nvCxnSpPr>
          <p:cNvPr id="30" name="Connecteur droit avec flèche 29">
            <a:extLst>
              <a:ext uri="{FF2B5EF4-FFF2-40B4-BE49-F238E27FC236}">
                <a16:creationId xmlns:a16="http://schemas.microsoft.com/office/drawing/2014/main" xmlns="" id="{B450B5CF-ECF0-4DB5-A3B8-EC4B48D98ADE}"/>
              </a:ext>
            </a:extLst>
          </p:cNvPr>
          <p:cNvCxnSpPr>
            <a:cxnSpLocks/>
            <a:stCxn id="8" idx="3"/>
          </p:cNvCxnSpPr>
          <p:nvPr/>
        </p:nvCxnSpPr>
        <p:spPr>
          <a:xfrm flipV="1">
            <a:off x="3125947" y="1580444"/>
            <a:ext cx="2157253" cy="175612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 name="Rectangle 1">
            <a:extLst>
              <a:ext uri="{FF2B5EF4-FFF2-40B4-BE49-F238E27FC236}">
                <a16:creationId xmlns:a16="http://schemas.microsoft.com/office/drawing/2014/main" xmlns="" id="{0D702A0D-8B8C-4F3B-81CD-7B96A6749584}"/>
              </a:ext>
            </a:extLst>
          </p:cNvPr>
          <p:cNvSpPr/>
          <p:nvPr/>
        </p:nvSpPr>
        <p:spPr>
          <a:xfrm>
            <a:off x="5400322" y="1097634"/>
            <a:ext cx="6096000" cy="746871"/>
          </a:xfrm>
          <a:prstGeom prst="rect">
            <a:avLst/>
          </a:prstGeom>
        </p:spPr>
        <p:txBody>
          <a:bodyPr>
            <a:spAutoFit/>
          </a:bodyPr>
          <a:lstStyle/>
          <a:p>
            <a:pPr marL="342900" lvl="0" indent="-342900">
              <a:lnSpc>
                <a:spcPct val="90000"/>
              </a:lnSpc>
              <a:spcBef>
                <a:spcPts val="1000"/>
              </a:spcBef>
              <a:buClr>
                <a:srgbClr val="90C226"/>
              </a:buClr>
              <a:buSzPct val="80000"/>
            </a:pPr>
            <a:r>
              <a:rPr lang="fr-FR" dirty="0">
                <a:solidFill>
                  <a:prstClr val="black">
                    <a:lumMod val="75000"/>
                    <a:lumOff val="25000"/>
                  </a:prstClr>
                </a:solidFill>
              </a:rPr>
              <a:t>« </a:t>
            </a:r>
            <a:r>
              <a:rPr lang="fr-FR" sz="2000" dirty="0">
                <a:solidFill>
                  <a:prstClr val="black">
                    <a:lumMod val="75000"/>
                    <a:lumOff val="25000"/>
                  </a:prstClr>
                </a:solidFill>
                <a:latin typeface="Monotype Corsiva" panose="03010101010201010101" pitchFamily="66" charset="0"/>
              </a:rPr>
              <a:t>Un chien de garde de notre santé</a:t>
            </a:r>
            <a:r>
              <a:rPr lang="fr-FR" dirty="0">
                <a:solidFill>
                  <a:prstClr val="black">
                    <a:lumMod val="75000"/>
                    <a:lumOff val="25000"/>
                  </a:prstClr>
                </a:solidFill>
              </a:rPr>
              <a:t> » </a:t>
            </a:r>
          </a:p>
          <a:p>
            <a:pPr marL="342900" lvl="0" indent="-342900">
              <a:lnSpc>
                <a:spcPct val="90000"/>
              </a:lnSpc>
              <a:spcBef>
                <a:spcPts val="1000"/>
              </a:spcBef>
              <a:buClr>
                <a:srgbClr val="90C226"/>
              </a:buClr>
              <a:buSzPct val="80000"/>
            </a:pPr>
            <a:r>
              <a:rPr lang="fr-FR" dirty="0">
                <a:solidFill>
                  <a:prstClr val="black">
                    <a:lumMod val="75000"/>
                    <a:lumOff val="25000"/>
                  </a:prstClr>
                </a:solidFill>
              </a:rPr>
              <a:t>				Hippocrate</a:t>
            </a:r>
          </a:p>
        </p:txBody>
      </p:sp>
      <p:sp>
        <p:nvSpPr>
          <p:cNvPr id="5" name="Rectangle 4">
            <a:extLst>
              <a:ext uri="{FF2B5EF4-FFF2-40B4-BE49-F238E27FC236}">
                <a16:creationId xmlns:a16="http://schemas.microsoft.com/office/drawing/2014/main" xmlns="" id="{AE19F33A-BDB5-4E74-8FF4-B500ED7D485B}"/>
              </a:ext>
            </a:extLst>
          </p:cNvPr>
          <p:cNvSpPr/>
          <p:nvPr/>
        </p:nvSpPr>
        <p:spPr>
          <a:xfrm>
            <a:off x="4627620" y="2648728"/>
            <a:ext cx="5974067" cy="2923877"/>
          </a:xfrm>
          <a:prstGeom prst="rect">
            <a:avLst/>
          </a:prstGeom>
        </p:spPr>
        <p:txBody>
          <a:bodyPr wrap="square">
            <a:spAutoFit/>
          </a:bodyPr>
          <a:lstStyle/>
          <a:p>
            <a:pPr>
              <a:lnSpc>
                <a:spcPct val="80000"/>
              </a:lnSpc>
              <a:buNone/>
            </a:pPr>
            <a:r>
              <a:rPr lang="fr-FR" dirty="0"/>
              <a:t>« </a:t>
            </a:r>
            <a:r>
              <a:rPr lang="fr-FR" sz="2000" dirty="0">
                <a:latin typeface="Monotype Corsiva" panose="03010101010201010101" pitchFamily="66" charset="0"/>
              </a:rPr>
              <a:t>J’oserai vous montrer que la douleur est utile… </a:t>
            </a:r>
          </a:p>
          <a:p>
            <a:pPr>
              <a:lnSpc>
                <a:spcPct val="80000"/>
              </a:lnSpc>
              <a:buNone/>
            </a:pPr>
            <a:r>
              <a:rPr lang="fr-FR" sz="2000" dirty="0">
                <a:latin typeface="Monotype Corsiva" panose="03010101010201010101" pitchFamily="66" charset="0"/>
              </a:rPr>
              <a:t>	La douleur n’est point notre ennemi… : c’est un effort salutaire, un cri de la sensibilité par lequel notre intelligence est avertie du danger qui nous menace… sentinelle vigilante, sans elle, la mort s’avancerait sur nos têtes avant que nous l’eussions soupçonnée, amie sincère, elle nous blesse pour mieux nous servir</a:t>
            </a:r>
            <a:r>
              <a:rPr lang="fr-FR" sz="2000" dirty="0"/>
              <a:t> </a:t>
            </a:r>
            <a:r>
              <a:rPr lang="fr-FR" dirty="0"/>
              <a:t>». </a:t>
            </a:r>
          </a:p>
          <a:p>
            <a:pPr>
              <a:lnSpc>
                <a:spcPct val="80000"/>
              </a:lnSpc>
              <a:buNone/>
            </a:pPr>
            <a:r>
              <a:rPr lang="fr-FR" dirty="0"/>
              <a:t>			</a:t>
            </a:r>
          </a:p>
          <a:p>
            <a:pPr>
              <a:lnSpc>
                <a:spcPct val="80000"/>
              </a:lnSpc>
              <a:buNone/>
            </a:pPr>
            <a:r>
              <a:rPr lang="fr-FR" dirty="0"/>
              <a:t>				Marc Antoine PETIT,  1799</a:t>
            </a:r>
          </a:p>
          <a:p>
            <a:pPr>
              <a:lnSpc>
                <a:spcPct val="80000"/>
              </a:lnSpc>
              <a:buNone/>
            </a:pPr>
            <a:endParaRPr lang="fr-FR" dirty="0"/>
          </a:p>
          <a:p>
            <a:pPr>
              <a:lnSpc>
                <a:spcPct val="80000"/>
              </a:lnSpc>
              <a:buNone/>
            </a:pPr>
            <a:endParaRPr lang="fr-FR" dirty="0"/>
          </a:p>
          <a:p>
            <a:pPr>
              <a:lnSpc>
                <a:spcPct val="80000"/>
              </a:lnSpc>
              <a:buNone/>
            </a:pPr>
            <a:endParaRPr lang="fr-FR" dirty="0"/>
          </a:p>
        </p:txBody>
      </p:sp>
      <p:cxnSp>
        <p:nvCxnSpPr>
          <p:cNvPr id="6" name="Connecteur droit avec flèche 5">
            <a:extLst>
              <a:ext uri="{FF2B5EF4-FFF2-40B4-BE49-F238E27FC236}">
                <a16:creationId xmlns:a16="http://schemas.microsoft.com/office/drawing/2014/main" xmlns="" id="{51F28566-CAF2-412A-9A2B-50B5E5AF66E7}"/>
              </a:ext>
            </a:extLst>
          </p:cNvPr>
          <p:cNvCxnSpPr>
            <a:cxnSpLocks/>
            <a:stCxn id="8" idx="3"/>
          </p:cNvCxnSpPr>
          <p:nvPr/>
        </p:nvCxnSpPr>
        <p:spPr>
          <a:xfrm>
            <a:off x="3125947" y="3336572"/>
            <a:ext cx="1219544" cy="18485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4" name="Rectangle 3">
            <a:extLst>
              <a:ext uri="{FF2B5EF4-FFF2-40B4-BE49-F238E27FC236}">
                <a16:creationId xmlns:a16="http://schemas.microsoft.com/office/drawing/2014/main" xmlns="" id="{96357915-4BA6-493B-AFC3-05AAAB4D8B58}"/>
              </a:ext>
            </a:extLst>
          </p:cNvPr>
          <p:cNvSpPr/>
          <p:nvPr/>
        </p:nvSpPr>
        <p:spPr>
          <a:xfrm>
            <a:off x="4345491" y="5609800"/>
            <a:ext cx="6096000" cy="646331"/>
          </a:xfrm>
          <a:prstGeom prst="rect">
            <a:avLst/>
          </a:prstGeom>
        </p:spPr>
        <p:txBody>
          <a:bodyPr>
            <a:spAutoFit/>
          </a:bodyPr>
          <a:lstStyle/>
          <a:p>
            <a:r>
              <a:rPr lang="fr-FR" dirty="0"/>
              <a:t>Evaluation : échelle numérique, échelle visuelle analogique</a:t>
            </a:r>
          </a:p>
        </p:txBody>
      </p:sp>
      <p:cxnSp>
        <p:nvCxnSpPr>
          <p:cNvPr id="9" name="Connecteur droit avec flèche 8">
            <a:extLst>
              <a:ext uri="{FF2B5EF4-FFF2-40B4-BE49-F238E27FC236}">
                <a16:creationId xmlns:a16="http://schemas.microsoft.com/office/drawing/2014/main" xmlns="" id="{5C18BED1-9681-4333-ABB9-02B91BAD59A0}"/>
              </a:ext>
            </a:extLst>
          </p:cNvPr>
          <p:cNvCxnSpPr>
            <a:cxnSpLocks/>
            <a:stCxn id="8" idx="3"/>
            <a:endCxn id="4" idx="1"/>
          </p:cNvCxnSpPr>
          <p:nvPr/>
        </p:nvCxnSpPr>
        <p:spPr>
          <a:xfrm>
            <a:off x="3125947" y="3336572"/>
            <a:ext cx="1219544" cy="25963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3576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CEF1255-A177-4EDD-94F1-7DF29AA1E308}"/>
              </a:ext>
            </a:extLst>
          </p:cNvPr>
          <p:cNvSpPr/>
          <p:nvPr/>
        </p:nvSpPr>
        <p:spPr>
          <a:xfrm>
            <a:off x="7550145" y="3235320"/>
            <a:ext cx="1499997" cy="60960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CHRONIQUE</a:t>
            </a:r>
          </a:p>
        </p:txBody>
      </p:sp>
      <p:sp>
        <p:nvSpPr>
          <p:cNvPr id="33" name="Rectangle 32">
            <a:extLst>
              <a:ext uri="{FF2B5EF4-FFF2-40B4-BE49-F238E27FC236}">
                <a16:creationId xmlns:a16="http://schemas.microsoft.com/office/drawing/2014/main" xmlns="" id="{E2C75203-8881-45EB-8D72-D5965DE46C3E}"/>
              </a:ext>
            </a:extLst>
          </p:cNvPr>
          <p:cNvSpPr/>
          <p:nvPr/>
        </p:nvSpPr>
        <p:spPr>
          <a:xfrm>
            <a:off x="485421" y="324387"/>
            <a:ext cx="6096000" cy="2585323"/>
          </a:xfrm>
          <a:prstGeom prst="rect">
            <a:avLst/>
          </a:prstGeom>
        </p:spPr>
        <p:txBody>
          <a:bodyPr>
            <a:spAutoFit/>
          </a:bodyPr>
          <a:lstStyle/>
          <a:p>
            <a:pPr>
              <a:buNone/>
            </a:pPr>
            <a:r>
              <a:rPr lang="fr-FR" dirty="0"/>
              <a:t>Nous utiliserons le terme de syndrome douloureux chronique pour décrire l’ensemble des manifestations physiques, psychologiques, comportementales et sociales qui tendent à faire considérer la douleur persistante, quelle que soit son étiologie de départ, plus comme « une maladie en soi » que comme le simple signe d’un désordre physiopathologique sous-jacent »</a:t>
            </a:r>
          </a:p>
          <a:p>
            <a:pPr>
              <a:buNone/>
            </a:pPr>
            <a:r>
              <a:rPr lang="fr-FR" dirty="0"/>
              <a:t>  </a:t>
            </a:r>
          </a:p>
          <a:p>
            <a:pPr>
              <a:buNone/>
            </a:pPr>
            <a:r>
              <a:rPr lang="fr-FR" dirty="0"/>
              <a:t>					François </a:t>
            </a:r>
            <a:r>
              <a:rPr lang="fr-FR" dirty="0" err="1"/>
              <a:t>Boureau</a:t>
            </a:r>
            <a:endParaRPr lang="fr-FR" dirty="0"/>
          </a:p>
        </p:txBody>
      </p:sp>
      <p:cxnSp>
        <p:nvCxnSpPr>
          <p:cNvPr id="35" name="Connecteur droit avec flèche 34">
            <a:extLst>
              <a:ext uri="{FF2B5EF4-FFF2-40B4-BE49-F238E27FC236}">
                <a16:creationId xmlns:a16="http://schemas.microsoft.com/office/drawing/2014/main" xmlns="" id="{029A36D9-9520-4242-8D9B-4E61DFE253D1}"/>
              </a:ext>
            </a:extLst>
          </p:cNvPr>
          <p:cNvCxnSpPr>
            <a:cxnSpLocks/>
          </p:cNvCxnSpPr>
          <p:nvPr/>
        </p:nvCxnSpPr>
        <p:spPr>
          <a:xfrm flipH="1" flipV="1">
            <a:off x="6502399" y="2436631"/>
            <a:ext cx="1047746" cy="1103489"/>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xmlns="" id="{F42EF30E-1784-4C63-B664-4727191F1320}"/>
              </a:ext>
            </a:extLst>
          </p:cNvPr>
          <p:cNvSpPr/>
          <p:nvPr/>
        </p:nvSpPr>
        <p:spPr>
          <a:xfrm>
            <a:off x="699911" y="3621039"/>
            <a:ext cx="6096000" cy="2031325"/>
          </a:xfrm>
          <a:prstGeom prst="rect">
            <a:avLst/>
          </a:prstGeom>
        </p:spPr>
        <p:txBody>
          <a:bodyPr>
            <a:spAutoFit/>
          </a:bodyPr>
          <a:lstStyle/>
          <a:p>
            <a:r>
              <a:rPr lang="fr-FR" dirty="0"/>
              <a:t>Une douleur chronique est une expérience sensorielle et émotionnelle désagréable, liée à une lésion tissulaire existante ou potentielle, ou décrite en termes évoquant une telle lésion, </a:t>
            </a:r>
            <a:r>
              <a:rPr lang="fr-FR" b="1" i="1" dirty="0"/>
              <a:t>évoluant depuis plus de 3 à 6 mois et/ou susceptible d’affecter de façon péjorative le comportement ou le bien-être du patient, attribuable à toute cause non maligne.</a:t>
            </a:r>
          </a:p>
        </p:txBody>
      </p:sp>
      <p:cxnSp>
        <p:nvCxnSpPr>
          <p:cNvPr id="6" name="Connecteur droit avec flèche 5">
            <a:extLst>
              <a:ext uri="{FF2B5EF4-FFF2-40B4-BE49-F238E27FC236}">
                <a16:creationId xmlns:a16="http://schemas.microsoft.com/office/drawing/2014/main" xmlns="" id="{386A8AEE-DE9F-479B-B872-30A7138B7B57}"/>
              </a:ext>
            </a:extLst>
          </p:cNvPr>
          <p:cNvCxnSpPr>
            <a:cxnSpLocks/>
          </p:cNvCxnSpPr>
          <p:nvPr/>
        </p:nvCxnSpPr>
        <p:spPr>
          <a:xfrm flipH="1">
            <a:off x="6795911" y="3506382"/>
            <a:ext cx="754234" cy="1130320"/>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Rectangle 1">
            <a:extLst>
              <a:ext uri="{FF2B5EF4-FFF2-40B4-BE49-F238E27FC236}">
                <a16:creationId xmlns:a16="http://schemas.microsoft.com/office/drawing/2014/main" xmlns="" id="{D85E502B-DD66-42FC-8378-2FB4A8C0BFE3}"/>
              </a:ext>
            </a:extLst>
          </p:cNvPr>
          <p:cNvSpPr/>
          <p:nvPr/>
        </p:nvSpPr>
        <p:spPr>
          <a:xfrm>
            <a:off x="4782942" y="6141156"/>
            <a:ext cx="6096000" cy="369332"/>
          </a:xfrm>
          <a:prstGeom prst="rect">
            <a:avLst/>
          </a:prstGeom>
        </p:spPr>
        <p:txBody>
          <a:bodyPr>
            <a:spAutoFit/>
          </a:bodyPr>
          <a:lstStyle/>
          <a:p>
            <a:r>
              <a:rPr lang="fr-FR" dirty="0"/>
              <a:t>Evaluation : fonction, qualité de vie!</a:t>
            </a:r>
          </a:p>
        </p:txBody>
      </p:sp>
      <p:cxnSp>
        <p:nvCxnSpPr>
          <p:cNvPr id="8" name="Connecteur droit avec flèche 7">
            <a:extLst>
              <a:ext uri="{FF2B5EF4-FFF2-40B4-BE49-F238E27FC236}">
                <a16:creationId xmlns:a16="http://schemas.microsoft.com/office/drawing/2014/main" xmlns="" id="{BF874282-BCC6-4D32-84FF-79E3F2B7B4D9}"/>
              </a:ext>
            </a:extLst>
          </p:cNvPr>
          <p:cNvCxnSpPr>
            <a:cxnSpLocks/>
            <a:stCxn id="10" idx="1"/>
          </p:cNvCxnSpPr>
          <p:nvPr/>
        </p:nvCxnSpPr>
        <p:spPr>
          <a:xfrm flipH="1">
            <a:off x="7026272" y="3540121"/>
            <a:ext cx="523873" cy="2488146"/>
          </a:xfrm>
          <a:prstGeom prst="straightConnector1">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734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3" grpId="0"/>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FA19F4-15C1-4DF0-A7C0-829C94D18B4F}"/>
              </a:ext>
            </a:extLst>
          </p:cNvPr>
          <p:cNvSpPr>
            <a:spLocks noGrp="1"/>
          </p:cNvSpPr>
          <p:nvPr>
            <p:ph type="title"/>
          </p:nvPr>
        </p:nvSpPr>
        <p:spPr/>
        <p:txBody>
          <a:bodyPr/>
          <a:lstStyle/>
          <a:p>
            <a:r>
              <a:rPr lang="fr-FR" dirty="0"/>
              <a:t>Définitions</a:t>
            </a:r>
          </a:p>
        </p:txBody>
      </p:sp>
      <p:sp>
        <p:nvSpPr>
          <p:cNvPr id="3" name="Espace réservé du contenu 2">
            <a:extLst>
              <a:ext uri="{FF2B5EF4-FFF2-40B4-BE49-F238E27FC236}">
                <a16:creationId xmlns:a16="http://schemas.microsoft.com/office/drawing/2014/main" xmlns="" id="{31D8AC1A-04F3-406C-9B66-4172EFC2742F}"/>
              </a:ext>
            </a:extLst>
          </p:cNvPr>
          <p:cNvSpPr>
            <a:spLocks noGrp="1"/>
          </p:cNvSpPr>
          <p:nvPr>
            <p:ph idx="1"/>
          </p:nvPr>
        </p:nvSpPr>
        <p:spPr/>
        <p:txBody>
          <a:bodyPr>
            <a:normAutofit lnSpcReduction="10000"/>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r>
              <a:rPr lang="fr-FR" dirty="0"/>
              <a:t>A. </a:t>
            </a:r>
            <a:r>
              <a:rPr lang="fr-FR" dirty="0" err="1"/>
              <a:t>Serrie</a:t>
            </a:r>
            <a:r>
              <a:rPr lang="fr-FR" dirty="0"/>
              <a:t> </a:t>
            </a:r>
          </a:p>
        </p:txBody>
      </p:sp>
      <p:pic>
        <p:nvPicPr>
          <p:cNvPr id="4" name="Picture 2">
            <a:extLst>
              <a:ext uri="{FF2B5EF4-FFF2-40B4-BE49-F238E27FC236}">
                <a16:creationId xmlns:a16="http://schemas.microsoft.com/office/drawing/2014/main" xmlns="" id="{57C767B7-76FA-4D81-8577-DC6EBBE1CE88}"/>
              </a:ext>
            </a:extLst>
          </p:cNvPr>
          <p:cNvPicPr>
            <a:picLocks noChangeAspect="1" noChangeArrowheads="1"/>
          </p:cNvPicPr>
          <p:nvPr/>
        </p:nvPicPr>
        <p:blipFill>
          <a:blip r:embed="rId2"/>
          <a:srcRect/>
          <a:stretch>
            <a:fillRect/>
          </a:stretch>
        </p:blipFill>
        <p:spPr bwMode="auto">
          <a:xfrm>
            <a:off x="2731911" y="1694688"/>
            <a:ext cx="5671133" cy="4083216"/>
          </a:xfrm>
          <a:prstGeom prst="rect">
            <a:avLst/>
          </a:prstGeom>
          <a:noFill/>
          <a:ln w="9525">
            <a:noFill/>
            <a:miter lim="800000"/>
            <a:headEnd/>
            <a:tailEnd/>
          </a:ln>
        </p:spPr>
      </p:pic>
    </p:spTree>
    <p:extLst>
      <p:ext uri="{BB962C8B-B14F-4D97-AF65-F5344CB8AC3E}">
        <p14:creationId xmlns:p14="http://schemas.microsoft.com/office/powerpoint/2010/main" val="1478957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9F72BF7-CEA4-4152-A64E-DC405031E927}"/>
              </a:ext>
            </a:extLst>
          </p:cNvPr>
          <p:cNvSpPr>
            <a:spLocks noGrp="1"/>
          </p:cNvSpPr>
          <p:nvPr>
            <p:ph type="title"/>
          </p:nvPr>
        </p:nvSpPr>
        <p:spPr/>
        <p:txBody>
          <a:bodyPr/>
          <a:lstStyle/>
          <a:p>
            <a:endParaRPr lang="fr-FR" dirty="0"/>
          </a:p>
        </p:txBody>
      </p:sp>
      <p:pic>
        <p:nvPicPr>
          <p:cNvPr id="7" name="Espace réservé du contenu 6">
            <a:extLst>
              <a:ext uri="{FF2B5EF4-FFF2-40B4-BE49-F238E27FC236}">
                <a16:creationId xmlns:a16="http://schemas.microsoft.com/office/drawing/2014/main" xmlns="" id="{8129A4D3-40EC-4C96-B085-D2F6E7D75628}"/>
              </a:ext>
            </a:extLst>
          </p:cNvPr>
          <p:cNvPicPr>
            <a:picLocks noGrp="1" noChangeAspect="1"/>
          </p:cNvPicPr>
          <p:nvPr>
            <p:ph idx="1"/>
          </p:nvPr>
        </p:nvPicPr>
        <p:blipFill>
          <a:blip r:embed="rId2"/>
          <a:stretch>
            <a:fillRect/>
          </a:stretch>
        </p:blipFill>
        <p:spPr>
          <a:xfrm>
            <a:off x="1653370" y="1483361"/>
            <a:ext cx="6644596" cy="3444240"/>
          </a:xfrm>
          <a:prstGeom prst="rect">
            <a:avLst/>
          </a:prstGeom>
        </p:spPr>
      </p:pic>
      <p:sp>
        <p:nvSpPr>
          <p:cNvPr id="4" name="ZoneTexte 3">
            <a:extLst>
              <a:ext uri="{FF2B5EF4-FFF2-40B4-BE49-F238E27FC236}">
                <a16:creationId xmlns:a16="http://schemas.microsoft.com/office/drawing/2014/main" xmlns="" id="{348F9008-0FC9-4A07-9ECB-44F172C800B7}"/>
              </a:ext>
            </a:extLst>
          </p:cNvPr>
          <p:cNvSpPr txBox="1"/>
          <p:nvPr/>
        </p:nvSpPr>
        <p:spPr>
          <a:xfrm>
            <a:off x="1749777" y="5238044"/>
            <a:ext cx="6084711" cy="369332"/>
          </a:xfrm>
          <a:prstGeom prst="rect">
            <a:avLst/>
          </a:prstGeom>
          <a:noFill/>
        </p:spPr>
        <p:txBody>
          <a:bodyPr wrap="square" rtlCol="0">
            <a:spAutoFit/>
          </a:bodyPr>
          <a:lstStyle/>
          <a:p>
            <a:r>
              <a:rPr lang="fr-FR"/>
              <a:t>A combien avez-vous mal?... Combien êtes-vous mal?...</a:t>
            </a:r>
            <a:endParaRPr lang="fr-FR" dirty="0"/>
          </a:p>
        </p:txBody>
      </p:sp>
    </p:spTree>
    <p:extLst>
      <p:ext uri="{BB962C8B-B14F-4D97-AF65-F5344CB8AC3E}">
        <p14:creationId xmlns:p14="http://schemas.microsoft.com/office/powerpoint/2010/main" val="4127082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DDD3FA52-0FB2-4095-A959-C179D8F4C514}"/>
              </a:ext>
            </a:extLst>
          </p:cNvPr>
          <p:cNvPicPr>
            <a:picLocks noChangeAspect="1"/>
          </p:cNvPicPr>
          <p:nvPr/>
        </p:nvPicPr>
        <p:blipFill>
          <a:blip r:embed="rId2"/>
          <a:stretch>
            <a:fillRect/>
          </a:stretch>
        </p:blipFill>
        <p:spPr>
          <a:xfrm>
            <a:off x="754610" y="1680206"/>
            <a:ext cx="8504657" cy="3846909"/>
          </a:xfrm>
          <a:prstGeom prst="rect">
            <a:avLst/>
          </a:prstGeom>
        </p:spPr>
      </p:pic>
    </p:spTree>
    <p:extLst>
      <p:ext uri="{BB962C8B-B14F-4D97-AF65-F5344CB8AC3E}">
        <p14:creationId xmlns:p14="http://schemas.microsoft.com/office/powerpoint/2010/main" val="205030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F80100-D722-4A5D-9E12-986AB2E9993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xmlns="" id="{B58A691E-40C9-450A-89B0-B245FB0C89FC}"/>
              </a:ext>
            </a:extLst>
          </p:cNvPr>
          <p:cNvSpPr>
            <a:spLocks noGrp="1"/>
          </p:cNvSpPr>
          <p:nvPr>
            <p:ph idx="1"/>
          </p:nvPr>
        </p:nvSpPr>
        <p:spPr/>
        <p:txBody>
          <a:bodyPr/>
          <a:lstStyle/>
          <a:p>
            <a:r>
              <a:rPr lang="fr-FR" dirty="0"/>
              <a:t>Toujours croire le patient, seul expert de sa douleur</a:t>
            </a:r>
          </a:p>
          <a:p>
            <a:r>
              <a:rPr lang="fr-FR" dirty="0"/>
              <a:t>Pas de corrélation radio-clinique ou </a:t>
            </a:r>
            <a:r>
              <a:rPr lang="fr-FR" dirty="0" err="1"/>
              <a:t>anatomo-clinique</a:t>
            </a:r>
            <a:endParaRPr lang="fr-FR" dirty="0"/>
          </a:p>
          <a:p>
            <a:pPr marL="0" indent="0">
              <a:buNone/>
            </a:pPr>
            <a:endParaRPr lang="fr-FR" dirty="0"/>
          </a:p>
          <a:p>
            <a:pPr marL="0" indent="0">
              <a:buNone/>
            </a:pPr>
            <a:endParaRPr lang="fr-FR" dirty="0"/>
          </a:p>
          <a:p>
            <a:pPr marL="0" indent="0">
              <a:buNone/>
            </a:pPr>
            <a:r>
              <a:rPr lang="fr-FR" dirty="0"/>
              <a:t>« </a:t>
            </a:r>
            <a:r>
              <a:rPr lang="fr-FR" sz="2400" dirty="0">
                <a:latin typeface="Monotype Corsiva" panose="03010101010201010101" pitchFamily="66" charset="0"/>
              </a:rPr>
              <a:t>On a toujours tort d’essayer d’avoir raison devant des gens qui ont toutes les bonnes raisons de croire qu’ils n’ont pas tort </a:t>
            </a:r>
            <a:r>
              <a:rPr lang="fr-FR" dirty="0"/>
              <a:t>» R. Devos</a:t>
            </a:r>
          </a:p>
        </p:txBody>
      </p:sp>
    </p:spTree>
    <p:extLst>
      <p:ext uri="{BB962C8B-B14F-4D97-AF65-F5344CB8AC3E}">
        <p14:creationId xmlns:p14="http://schemas.microsoft.com/office/powerpoint/2010/main" val="62483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277AA66-BE76-4FB1-80BC-9D4D9CDE2A2F}"/>
              </a:ext>
            </a:extLst>
          </p:cNvPr>
          <p:cNvSpPr>
            <a:spLocks noGrp="1"/>
          </p:cNvSpPr>
          <p:nvPr>
            <p:ph type="title"/>
          </p:nvPr>
        </p:nvSpPr>
        <p:spPr/>
        <p:txBody>
          <a:bodyPr/>
          <a:lstStyle/>
          <a:p>
            <a:r>
              <a:rPr lang="fr-FR" dirty="0"/>
              <a:t>2/ Physiopathologie</a:t>
            </a:r>
          </a:p>
        </p:txBody>
      </p:sp>
      <p:sp>
        <p:nvSpPr>
          <p:cNvPr id="3" name="Espace réservé du texte 2">
            <a:extLst>
              <a:ext uri="{FF2B5EF4-FFF2-40B4-BE49-F238E27FC236}">
                <a16:creationId xmlns:a16="http://schemas.microsoft.com/office/drawing/2014/main" xmlns="" id="{99969EDF-507C-4582-9F28-4A1E68747B8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98130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231EAFA-E78B-4BE6-B231-DA6B9A1CE171}"/>
              </a:ext>
            </a:extLst>
          </p:cNvPr>
          <p:cNvSpPr>
            <a:spLocks noGrp="1"/>
          </p:cNvSpPr>
          <p:nvPr>
            <p:ph type="title"/>
          </p:nvPr>
        </p:nvSpPr>
        <p:spPr>
          <a:xfrm>
            <a:off x="676746" y="609600"/>
            <a:ext cx="3729076" cy="1320800"/>
          </a:xfrm>
        </p:spPr>
        <p:txBody>
          <a:bodyPr anchor="ctr">
            <a:normAutofit/>
          </a:bodyPr>
          <a:lstStyle/>
          <a:p>
            <a:r>
              <a:rPr lang="fr-FR"/>
              <a:t>Physiopathologie</a:t>
            </a:r>
            <a:endParaRPr lang="fr-FR" dirty="0"/>
          </a:p>
        </p:txBody>
      </p:sp>
      <p:pic>
        <p:nvPicPr>
          <p:cNvPr id="3" name="Picture 4">
            <a:extLst>
              <a:ext uri="{FF2B5EF4-FFF2-40B4-BE49-F238E27FC236}">
                <a16:creationId xmlns:a16="http://schemas.microsoft.com/office/drawing/2014/main" xmlns="" id="{3A6D398D-5002-4ACA-8692-1E19D06FD8F5}"/>
              </a:ext>
            </a:extLst>
          </p:cNvPr>
          <p:cNvPicPr>
            <a:picLocks noChangeAspect="1" noChangeArrowheads="1"/>
          </p:cNvPicPr>
          <p:nvPr/>
        </p:nvPicPr>
        <p:blipFill>
          <a:blip r:embed="rId3"/>
          <a:srcRect/>
          <a:stretch>
            <a:fillRect/>
          </a:stretch>
        </p:blipFill>
        <p:spPr bwMode="auto">
          <a:xfrm>
            <a:off x="820561" y="1716793"/>
            <a:ext cx="8350250" cy="4575175"/>
          </a:xfrm>
          <a:prstGeom prst="rect">
            <a:avLst/>
          </a:prstGeom>
          <a:noFill/>
          <a:ln w="9525">
            <a:noFill/>
            <a:miter lim="800000"/>
            <a:headEnd/>
            <a:tailEnd/>
          </a:ln>
        </p:spPr>
      </p:pic>
    </p:spTree>
    <p:extLst>
      <p:ext uri="{BB962C8B-B14F-4D97-AF65-F5344CB8AC3E}">
        <p14:creationId xmlns:p14="http://schemas.microsoft.com/office/powerpoint/2010/main" val="102242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6CFA208-12AE-4A94-A256-12AF0DEF874C}"/>
              </a:ext>
            </a:extLst>
          </p:cNvPr>
          <p:cNvSpPr>
            <a:spLocks noGrp="1"/>
          </p:cNvSpPr>
          <p:nvPr>
            <p:ph type="title"/>
          </p:nvPr>
        </p:nvSpPr>
        <p:spPr/>
        <p:txBody>
          <a:bodyPr/>
          <a:lstStyle/>
          <a:p>
            <a:r>
              <a:rPr lang="fr-FR" dirty="0"/>
              <a:t>Physiopathologie</a:t>
            </a:r>
          </a:p>
        </p:txBody>
      </p:sp>
      <p:sp>
        <p:nvSpPr>
          <p:cNvPr id="3" name="Espace réservé du contenu 2">
            <a:extLst>
              <a:ext uri="{FF2B5EF4-FFF2-40B4-BE49-F238E27FC236}">
                <a16:creationId xmlns:a16="http://schemas.microsoft.com/office/drawing/2014/main" xmlns="" id="{1A6846DD-93E2-48B6-BF28-A229FE70D2A8}"/>
              </a:ext>
            </a:extLst>
          </p:cNvPr>
          <p:cNvSpPr>
            <a:spLocks noGrp="1"/>
          </p:cNvSpPr>
          <p:nvPr>
            <p:ph idx="1"/>
          </p:nvPr>
        </p:nvSpPr>
        <p:spPr/>
        <p:txBody>
          <a:bodyPr/>
          <a:lstStyle/>
          <a:p>
            <a:pPr>
              <a:buFont typeface="Wingdings" panose="05000000000000000000" pitchFamily="2" charset="2"/>
              <a:buChar char="ü"/>
            </a:pPr>
            <a:r>
              <a:rPr lang="fr-FR" dirty="0"/>
              <a:t>1/ Genèse du signal nociceptif</a:t>
            </a:r>
          </a:p>
          <a:p>
            <a:pPr>
              <a:buFont typeface="Wingdings" panose="05000000000000000000" pitchFamily="2" charset="2"/>
              <a:buChar char="ü"/>
            </a:pPr>
            <a:r>
              <a:rPr lang="fr-FR" dirty="0"/>
              <a:t>2/ Transmission en tant qu’influx douloureux par les neurones nocicepteurs</a:t>
            </a:r>
          </a:p>
          <a:p>
            <a:pPr>
              <a:buFont typeface="Wingdings" panose="05000000000000000000" pitchFamily="2" charset="2"/>
              <a:buChar char="ü"/>
            </a:pPr>
            <a:r>
              <a:rPr lang="fr-FR" dirty="0"/>
              <a:t>3/ Relai et modulation de l’influx douloureux dans la corne postérieure de la moelle</a:t>
            </a:r>
          </a:p>
          <a:p>
            <a:pPr>
              <a:buFont typeface="Wingdings" panose="05000000000000000000" pitchFamily="2" charset="2"/>
              <a:buChar char="ü"/>
            </a:pPr>
            <a:r>
              <a:rPr lang="fr-FR" dirty="0"/>
              <a:t>4/ Intégration dans le cerveau qui le transforme en message conscient : sensation précise, retentissement émotionnel et affectif</a:t>
            </a:r>
          </a:p>
          <a:p>
            <a:endParaRPr lang="fr-FR" dirty="0"/>
          </a:p>
          <a:p>
            <a:r>
              <a:rPr lang="fr-FR" dirty="0"/>
              <a:t>A chaque étape : mécanismes d’</a:t>
            </a:r>
            <a:r>
              <a:rPr lang="fr-FR" b="1" dirty="0"/>
              <a:t>amplification</a:t>
            </a:r>
            <a:r>
              <a:rPr lang="fr-FR" dirty="0"/>
              <a:t> de l’influx (sensibilisation périphérique et centrale) mais aussi de </a:t>
            </a:r>
            <a:r>
              <a:rPr lang="fr-FR" b="1" dirty="0"/>
              <a:t>frein physiologique</a:t>
            </a:r>
          </a:p>
          <a:p>
            <a:endParaRPr lang="fr-FR" dirty="0"/>
          </a:p>
        </p:txBody>
      </p:sp>
    </p:spTree>
    <p:extLst>
      <p:ext uri="{BB962C8B-B14F-4D97-AF65-F5344CB8AC3E}">
        <p14:creationId xmlns:p14="http://schemas.microsoft.com/office/powerpoint/2010/main" val="406375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8CB85E-FF8D-48E4-865F-46C56BE2AEA0}"/>
              </a:ext>
            </a:extLst>
          </p:cNvPr>
          <p:cNvSpPr>
            <a:spLocks noGrp="1"/>
          </p:cNvSpPr>
          <p:nvPr>
            <p:ph type="title"/>
          </p:nvPr>
        </p:nvSpPr>
        <p:spPr/>
        <p:txBody>
          <a:bodyPr/>
          <a:lstStyle/>
          <a:p>
            <a:endParaRPr lang="fr-FR"/>
          </a:p>
        </p:txBody>
      </p:sp>
      <p:pic>
        <p:nvPicPr>
          <p:cNvPr id="4" name="Picture 4">
            <a:extLst>
              <a:ext uri="{FF2B5EF4-FFF2-40B4-BE49-F238E27FC236}">
                <a16:creationId xmlns:a16="http://schemas.microsoft.com/office/drawing/2014/main" xmlns="" id="{5B5DCD0D-B2E6-484E-A7D7-2CF3CBA50481}"/>
              </a:ext>
            </a:extLst>
          </p:cNvPr>
          <p:cNvPicPr>
            <a:picLocks noGrp="1" noChangeAspect="1" noChangeArrowheads="1"/>
          </p:cNvPicPr>
          <p:nvPr>
            <p:ph idx="1"/>
          </p:nvPr>
        </p:nvPicPr>
        <p:blipFill>
          <a:blip r:embed="rId2"/>
          <a:srcRect/>
          <a:stretch>
            <a:fillRect/>
          </a:stretch>
        </p:blipFill>
        <p:spPr bwMode="auto">
          <a:xfrm>
            <a:off x="1548962" y="1648178"/>
            <a:ext cx="7240382" cy="3968077"/>
          </a:xfrm>
          <a:prstGeom prst="rect">
            <a:avLst/>
          </a:prstGeom>
          <a:noFill/>
          <a:ln w="9525">
            <a:noFill/>
            <a:miter lim="800000"/>
            <a:headEnd/>
            <a:tailEnd/>
          </a:ln>
        </p:spPr>
      </p:pic>
    </p:spTree>
    <p:extLst>
      <p:ext uri="{BB962C8B-B14F-4D97-AF65-F5344CB8AC3E}">
        <p14:creationId xmlns:p14="http://schemas.microsoft.com/office/powerpoint/2010/main" val="263145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6D2A33-8909-4210-A3F9-302C8B8A519A}"/>
              </a:ext>
            </a:extLst>
          </p:cNvPr>
          <p:cNvSpPr>
            <a:spLocks noGrp="1"/>
          </p:cNvSpPr>
          <p:nvPr>
            <p:ph type="title"/>
          </p:nvPr>
        </p:nvSpPr>
        <p:spPr/>
        <p:txBody>
          <a:bodyPr/>
          <a:lstStyle/>
          <a:p>
            <a:r>
              <a:rPr lang="fr-FR" dirty="0"/>
              <a:t>1/ Définitions</a:t>
            </a:r>
          </a:p>
        </p:txBody>
      </p:sp>
      <p:sp>
        <p:nvSpPr>
          <p:cNvPr id="3" name="Espace réservé du texte 2">
            <a:extLst>
              <a:ext uri="{FF2B5EF4-FFF2-40B4-BE49-F238E27FC236}">
                <a16:creationId xmlns:a16="http://schemas.microsoft.com/office/drawing/2014/main" xmlns="" id="{BD222F49-C5FD-4755-9D7D-E5C84EA1E13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493867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1DE77F5-3059-4BC1-A765-233D668ADA78}"/>
              </a:ext>
            </a:extLst>
          </p:cNvPr>
          <p:cNvPicPr>
            <a:picLocks noChangeAspect="1"/>
          </p:cNvPicPr>
          <p:nvPr/>
        </p:nvPicPr>
        <p:blipFill>
          <a:blip r:embed="rId3"/>
          <a:stretch>
            <a:fillRect/>
          </a:stretch>
        </p:blipFill>
        <p:spPr>
          <a:xfrm>
            <a:off x="698673" y="536575"/>
            <a:ext cx="2219325" cy="1466850"/>
          </a:xfrm>
          <a:prstGeom prst="rect">
            <a:avLst/>
          </a:prstGeom>
        </p:spPr>
      </p:pic>
      <p:sp>
        <p:nvSpPr>
          <p:cNvPr id="2" name="Titre 1">
            <a:extLst>
              <a:ext uri="{FF2B5EF4-FFF2-40B4-BE49-F238E27FC236}">
                <a16:creationId xmlns:a16="http://schemas.microsoft.com/office/drawing/2014/main" xmlns="" id="{9518A09C-BCE4-4AC9-9119-CA80B6711325}"/>
              </a:ext>
            </a:extLst>
          </p:cNvPr>
          <p:cNvSpPr>
            <a:spLocks noGrp="1"/>
          </p:cNvSpPr>
          <p:nvPr>
            <p:ph type="title"/>
          </p:nvPr>
        </p:nvSpPr>
        <p:spPr/>
        <p:txBody>
          <a:bodyPr>
            <a:normAutofit fontScale="90000"/>
          </a:bodyPr>
          <a:lstStyle/>
          <a:p>
            <a:r>
              <a:rPr lang="fr-FR" dirty="0"/>
              <a:t>					Transmission en tant qu’influx               					douloureux par les nocicepteurs</a:t>
            </a:r>
          </a:p>
        </p:txBody>
      </p:sp>
      <p:sp>
        <p:nvSpPr>
          <p:cNvPr id="3" name="Espace réservé du contenu 2">
            <a:extLst>
              <a:ext uri="{FF2B5EF4-FFF2-40B4-BE49-F238E27FC236}">
                <a16:creationId xmlns:a16="http://schemas.microsoft.com/office/drawing/2014/main" xmlns="" id="{B63F6173-CE95-4E6B-9149-25CF89929C8F}"/>
              </a:ext>
            </a:extLst>
          </p:cNvPr>
          <p:cNvSpPr>
            <a:spLocks noGrp="1"/>
          </p:cNvSpPr>
          <p:nvPr>
            <p:ph idx="1"/>
          </p:nvPr>
        </p:nvSpPr>
        <p:spPr/>
        <p:txBody>
          <a:bodyPr>
            <a:normAutofit fontScale="92500" lnSpcReduction="20000"/>
          </a:bodyPr>
          <a:lstStyle/>
          <a:p>
            <a:pPr marL="0" indent="0">
              <a:lnSpc>
                <a:spcPct val="80000"/>
              </a:lnSpc>
              <a:buNone/>
            </a:pPr>
            <a:r>
              <a:rPr lang="fr-FR" dirty="0">
                <a:sym typeface="Wingdings" pitchFamily="2" charset="2"/>
              </a:rPr>
              <a:t>Nocicepteurs : </a:t>
            </a:r>
          </a:p>
          <a:p>
            <a:pPr>
              <a:lnSpc>
                <a:spcPct val="80000"/>
              </a:lnSpc>
              <a:buFont typeface="Wingdings" panose="05000000000000000000" pitchFamily="2" charset="2"/>
              <a:buChar char="è"/>
            </a:pPr>
            <a:r>
              <a:rPr lang="fr-FR" dirty="0">
                <a:sym typeface="Wingdings" pitchFamily="2" charset="2"/>
              </a:rPr>
              <a:t>spécialisés dans la réception du message douloureux, </a:t>
            </a:r>
          </a:p>
          <a:p>
            <a:pPr marL="0" indent="0">
              <a:buNone/>
            </a:pPr>
            <a:endParaRPr lang="fr-FR" dirty="0">
              <a:sym typeface="Wingdings" pitchFamily="2" charset="2"/>
            </a:endParaRPr>
          </a:p>
          <a:p>
            <a:pPr marL="0" indent="0">
              <a:buNone/>
            </a:pPr>
            <a:r>
              <a:rPr lang="fr-FR" dirty="0">
                <a:sym typeface="Wingdings" pitchFamily="2" charset="2"/>
              </a:rPr>
              <a:t>Différents types :</a:t>
            </a:r>
          </a:p>
          <a:p>
            <a:pPr>
              <a:buFont typeface="Wingdings" panose="05000000000000000000" pitchFamily="2" charset="2"/>
              <a:buChar char="è"/>
            </a:pPr>
            <a:r>
              <a:rPr lang="fr-FR" dirty="0">
                <a:sym typeface="Wingdings" pitchFamily="2" charset="2"/>
              </a:rPr>
              <a:t>mécanorécepteurs </a:t>
            </a:r>
          </a:p>
          <a:p>
            <a:pPr>
              <a:buFont typeface="Wingdings" panose="05000000000000000000" pitchFamily="2" charset="2"/>
              <a:buChar char="è"/>
            </a:pPr>
            <a:r>
              <a:rPr lang="fr-FR" dirty="0">
                <a:sym typeface="Wingdings" pitchFamily="2" charset="2"/>
              </a:rPr>
              <a:t>thermorécepteurs</a:t>
            </a:r>
          </a:p>
          <a:p>
            <a:pPr>
              <a:buFont typeface="Wingdings" panose="05000000000000000000" pitchFamily="2" charset="2"/>
              <a:buChar char="è"/>
            </a:pPr>
            <a:r>
              <a:rPr lang="fr-FR" dirty="0">
                <a:sym typeface="Wingdings" pitchFamily="2" charset="2"/>
              </a:rPr>
              <a:t>récepteurs polymodaux </a:t>
            </a:r>
          </a:p>
          <a:p>
            <a:pPr marL="0" indent="0">
              <a:buNone/>
            </a:pPr>
            <a:endParaRPr lang="fr-FR" dirty="0">
              <a:sym typeface="Wingdings" pitchFamily="2" charset="2"/>
            </a:endParaRPr>
          </a:p>
          <a:p>
            <a:pPr marL="0" indent="0">
              <a:buNone/>
            </a:pPr>
            <a:r>
              <a:rPr lang="fr-FR" dirty="0">
                <a:sym typeface="Wingdings" pitchFamily="2" charset="2"/>
              </a:rPr>
              <a:t>Points communs : </a:t>
            </a:r>
          </a:p>
          <a:p>
            <a:pPr>
              <a:buFont typeface="Wingdings" panose="05000000000000000000" pitchFamily="2" charset="2"/>
              <a:buChar char="è"/>
            </a:pPr>
            <a:r>
              <a:rPr lang="fr-FR" dirty="0">
                <a:sym typeface="Wingdings" pitchFamily="2" charset="2"/>
              </a:rPr>
              <a:t>seuil élevé de déclenchement, </a:t>
            </a:r>
          </a:p>
          <a:p>
            <a:pPr>
              <a:buFont typeface="Wingdings" panose="05000000000000000000" pitchFamily="2" charset="2"/>
              <a:buChar char="è"/>
            </a:pPr>
            <a:r>
              <a:rPr lang="fr-FR" dirty="0">
                <a:sym typeface="Wingdings" pitchFamily="2" charset="2"/>
              </a:rPr>
              <a:t>intensité de l’activité proportionnelle à celle de la stimulation, </a:t>
            </a:r>
          </a:p>
          <a:p>
            <a:pPr>
              <a:buFont typeface="Wingdings" panose="05000000000000000000" pitchFamily="2" charset="2"/>
              <a:buChar char="è"/>
            </a:pPr>
            <a:r>
              <a:rPr lang="fr-FR" dirty="0">
                <a:sym typeface="Wingdings" pitchFamily="2" charset="2"/>
              </a:rPr>
              <a:t>capacité de sensibilisation par une stimulation nociceptive répétée</a:t>
            </a:r>
            <a:endParaRPr lang="fr-FR" dirty="0"/>
          </a:p>
          <a:p>
            <a:endParaRPr lang="fr-FR" dirty="0"/>
          </a:p>
        </p:txBody>
      </p:sp>
    </p:spTree>
    <p:extLst>
      <p:ext uri="{BB962C8B-B14F-4D97-AF65-F5344CB8AC3E}">
        <p14:creationId xmlns:p14="http://schemas.microsoft.com/office/powerpoint/2010/main" val="2789092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1DE77F5-3059-4BC1-A765-233D668ADA78}"/>
              </a:ext>
            </a:extLst>
          </p:cNvPr>
          <p:cNvPicPr>
            <a:picLocks noChangeAspect="1"/>
          </p:cNvPicPr>
          <p:nvPr/>
        </p:nvPicPr>
        <p:blipFill>
          <a:blip r:embed="rId3"/>
          <a:stretch>
            <a:fillRect/>
          </a:stretch>
        </p:blipFill>
        <p:spPr>
          <a:xfrm>
            <a:off x="698673" y="536575"/>
            <a:ext cx="2219325" cy="1466850"/>
          </a:xfrm>
          <a:prstGeom prst="rect">
            <a:avLst/>
          </a:prstGeom>
        </p:spPr>
      </p:pic>
      <p:sp>
        <p:nvSpPr>
          <p:cNvPr id="2" name="Titre 1">
            <a:extLst>
              <a:ext uri="{FF2B5EF4-FFF2-40B4-BE49-F238E27FC236}">
                <a16:creationId xmlns:a16="http://schemas.microsoft.com/office/drawing/2014/main" xmlns="" id="{9518A09C-BCE4-4AC9-9119-CA80B6711325}"/>
              </a:ext>
            </a:extLst>
          </p:cNvPr>
          <p:cNvSpPr>
            <a:spLocks noGrp="1"/>
          </p:cNvSpPr>
          <p:nvPr>
            <p:ph type="title"/>
          </p:nvPr>
        </p:nvSpPr>
        <p:spPr/>
        <p:txBody>
          <a:bodyPr>
            <a:normAutofit fontScale="90000"/>
          </a:bodyPr>
          <a:lstStyle/>
          <a:p>
            <a:r>
              <a:rPr lang="fr-FR" dirty="0"/>
              <a:t>					Transmission en tant qu’influx               					douloureux par les nocicepteurs</a:t>
            </a:r>
          </a:p>
        </p:txBody>
      </p:sp>
      <p:sp>
        <p:nvSpPr>
          <p:cNvPr id="3" name="Espace réservé du contenu 2">
            <a:extLst>
              <a:ext uri="{FF2B5EF4-FFF2-40B4-BE49-F238E27FC236}">
                <a16:creationId xmlns:a16="http://schemas.microsoft.com/office/drawing/2014/main" xmlns="" id="{B63F6173-CE95-4E6B-9149-25CF89929C8F}"/>
              </a:ext>
            </a:extLst>
          </p:cNvPr>
          <p:cNvSpPr>
            <a:spLocks noGrp="1"/>
          </p:cNvSpPr>
          <p:nvPr>
            <p:ph idx="1"/>
          </p:nvPr>
        </p:nvSpPr>
        <p:spPr/>
        <p:txBody>
          <a:bodyPr>
            <a:normAutofit/>
          </a:bodyPr>
          <a:lstStyle/>
          <a:p>
            <a:endParaRPr lang="fr-FR" dirty="0"/>
          </a:p>
          <a:p>
            <a:r>
              <a:rPr lang="fr-FR" dirty="0"/>
              <a:t>Fibres A delta : myélinisées, vitesse de conduction rapide, 1</a:t>
            </a:r>
            <a:r>
              <a:rPr lang="fr-FR" baseline="30000" dirty="0"/>
              <a:t>ère</a:t>
            </a:r>
            <a:r>
              <a:rPr lang="fr-FR" dirty="0"/>
              <a:t> sensation de piqure, réflexe de retrait</a:t>
            </a:r>
          </a:p>
          <a:p>
            <a:r>
              <a:rPr lang="fr-FR" dirty="0"/>
              <a:t>Fibres C : non myélinisées, plus lentes</a:t>
            </a:r>
          </a:p>
          <a:p>
            <a:pPr marL="0" indent="0">
              <a:lnSpc>
                <a:spcPct val="80000"/>
              </a:lnSpc>
              <a:buNone/>
            </a:pPr>
            <a:endParaRPr lang="fr-FR" dirty="0">
              <a:sym typeface="Wingdings" pitchFamily="2" charset="2"/>
            </a:endParaRPr>
          </a:p>
        </p:txBody>
      </p:sp>
    </p:spTree>
    <p:extLst>
      <p:ext uri="{BB962C8B-B14F-4D97-AF65-F5344CB8AC3E}">
        <p14:creationId xmlns:p14="http://schemas.microsoft.com/office/powerpoint/2010/main" val="3481021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8CB85E-FF8D-48E4-865F-46C56BE2AEA0}"/>
              </a:ext>
            </a:extLst>
          </p:cNvPr>
          <p:cNvSpPr>
            <a:spLocks noGrp="1"/>
          </p:cNvSpPr>
          <p:nvPr>
            <p:ph type="title"/>
          </p:nvPr>
        </p:nvSpPr>
        <p:spPr/>
        <p:txBody>
          <a:bodyPr/>
          <a:lstStyle/>
          <a:p>
            <a:endParaRPr lang="fr-FR"/>
          </a:p>
        </p:txBody>
      </p:sp>
      <p:pic>
        <p:nvPicPr>
          <p:cNvPr id="4" name="Picture 4">
            <a:extLst>
              <a:ext uri="{FF2B5EF4-FFF2-40B4-BE49-F238E27FC236}">
                <a16:creationId xmlns:a16="http://schemas.microsoft.com/office/drawing/2014/main" xmlns="" id="{5B5DCD0D-B2E6-484E-A7D7-2CF3CBA50481}"/>
              </a:ext>
            </a:extLst>
          </p:cNvPr>
          <p:cNvPicPr>
            <a:picLocks noGrp="1" noChangeAspect="1" noChangeArrowheads="1"/>
          </p:cNvPicPr>
          <p:nvPr>
            <p:ph idx="1"/>
          </p:nvPr>
        </p:nvPicPr>
        <p:blipFill>
          <a:blip r:embed="rId2"/>
          <a:srcRect/>
          <a:stretch>
            <a:fillRect/>
          </a:stretch>
        </p:blipFill>
        <p:spPr bwMode="auto">
          <a:xfrm>
            <a:off x="1548962" y="1648178"/>
            <a:ext cx="7240382" cy="3968077"/>
          </a:xfrm>
          <a:prstGeom prst="rect">
            <a:avLst/>
          </a:prstGeom>
          <a:noFill/>
          <a:ln w="9525">
            <a:noFill/>
            <a:miter lim="800000"/>
            <a:headEnd/>
            <a:tailEnd/>
          </a:ln>
        </p:spPr>
      </p:pic>
    </p:spTree>
    <p:extLst>
      <p:ext uri="{BB962C8B-B14F-4D97-AF65-F5344CB8AC3E}">
        <p14:creationId xmlns:p14="http://schemas.microsoft.com/office/powerpoint/2010/main" val="1210779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D47348C-E2C0-4FFD-BEDE-F3902CA06A23}"/>
              </a:ext>
            </a:extLst>
          </p:cNvPr>
          <p:cNvPicPr>
            <a:picLocks noChangeAspect="1"/>
          </p:cNvPicPr>
          <p:nvPr/>
        </p:nvPicPr>
        <p:blipFill>
          <a:blip r:embed="rId2"/>
          <a:stretch>
            <a:fillRect/>
          </a:stretch>
        </p:blipFill>
        <p:spPr>
          <a:xfrm>
            <a:off x="746298" y="712787"/>
            <a:ext cx="4343400" cy="1114425"/>
          </a:xfrm>
          <a:prstGeom prst="rect">
            <a:avLst/>
          </a:prstGeom>
        </p:spPr>
      </p:pic>
      <p:sp>
        <p:nvSpPr>
          <p:cNvPr id="2" name="Titre 1">
            <a:extLst>
              <a:ext uri="{FF2B5EF4-FFF2-40B4-BE49-F238E27FC236}">
                <a16:creationId xmlns:a16="http://schemas.microsoft.com/office/drawing/2014/main" xmlns="" id="{9B907C85-6548-4396-8652-5F5CBA04B4E0}"/>
              </a:ext>
            </a:extLst>
          </p:cNvPr>
          <p:cNvSpPr>
            <a:spLocks noGrp="1"/>
          </p:cNvSpPr>
          <p:nvPr>
            <p:ph type="title"/>
          </p:nvPr>
        </p:nvSpPr>
        <p:spPr/>
        <p:txBody>
          <a:bodyPr>
            <a:normAutofit/>
          </a:bodyPr>
          <a:lstStyle/>
          <a:p>
            <a:r>
              <a:rPr lang="fr-FR" dirty="0"/>
              <a:t>										</a:t>
            </a:r>
            <a:r>
              <a:rPr lang="fr-FR" sz="2700" dirty="0"/>
              <a:t>Relais et modulation</a:t>
            </a:r>
            <a:br>
              <a:rPr lang="fr-FR" sz="2700" dirty="0"/>
            </a:br>
            <a:r>
              <a:rPr lang="fr-FR" sz="2700" dirty="0"/>
              <a:t> 										de l’influx			</a:t>
            </a:r>
          </a:p>
        </p:txBody>
      </p:sp>
      <p:pic>
        <p:nvPicPr>
          <p:cNvPr id="5" name="Espace réservé du contenu 4">
            <a:extLst>
              <a:ext uri="{FF2B5EF4-FFF2-40B4-BE49-F238E27FC236}">
                <a16:creationId xmlns:a16="http://schemas.microsoft.com/office/drawing/2014/main" xmlns="" id="{2A0B5360-015A-458C-BAA4-3711112E20CB}"/>
              </a:ext>
            </a:extLst>
          </p:cNvPr>
          <p:cNvPicPr>
            <a:picLocks noGrp="1" noChangeAspect="1"/>
          </p:cNvPicPr>
          <p:nvPr>
            <p:ph idx="1"/>
          </p:nvPr>
        </p:nvPicPr>
        <p:blipFill>
          <a:blip r:embed="rId3"/>
          <a:stretch>
            <a:fillRect/>
          </a:stretch>
        </p:blipFill>
        <p:spPr>
          <a:xfrm>
            <a:off x="4815050" y="2219184"/>
            <a:ext cx="4950381" cy="3493311"/>
          </a:xfrm>
          <a:prstGeom prst="rect">
            <a:avLst/>
          </a:prstGeom>
        </p:spPr>
      </p:pic>
      <p:sp>
        <p:nvSpPr>
          <p:cNvPr id="6" name="ZoneTexte 5">
            <a:extLst>
              <a:ext uri="{FF2B5EF4-FFF2-40B4-BE49-F238E27FC236}">
                <a16:creationId xmlns:a16="http://schemas.microsoft.com/office/drawing/2014/main" xmlns="" id="{CD8CDFC5-E95A-4BFB-93A8-C64055F19090}"/>
              </a:ext>
            </a:extLst>
          </p:cNvPr>
          <p:cNvSpPr txBox="1"/>
          <p:nvPr/>
        </p:nvSpPr>
        <p:spPr>
          <a:xfrm>
            <a:off x="575733" y="2901244"/>
            <a:ext cx="3860800" cy="1477328"/>
          </a:xfrm>
          <a:prstGeom prst="rect">
            <a:avLst/>
          </a:prstGeom>
          <a:noFill/>
        </p:spPr>
        <p:txBody>
          <a:bodyPr wrap="square" rtlCol="0">
            <a:spAutoFit/>
          </a:bodyPr>
          <a:lstStyle/>
          <a:p>
            <a:r>
              <a:rPr lang="fr-FR" dirty="0"/>
              <a:t>Neurotransmetteurs inhibiteurs:</a:t>
            </a:r>
          </a:p>
          <a:p>
            <a:r>
              <a:rPr lang="fr-FR" dirty="0"/>
              <a:t>- endorphine</a:t>
            </a:r>
          </a:p>
          <a:p>
            <a:r>
              <a:rPr lang="fr-FR" dirty="0"/>
              <a:t>- sérotonine</a:t>
            </a:r>
          </a:p>
          <a:p>
            <a:r>
              <a:rPr lang="fr-FR" dirty="0"/>
              <a:t>- dopamine </a:t>
            </a:r>
          </a:p>
          <a:p>
            <a:endParaRPr lang="fr-FR" dirty="0"/>
          </a:p>
        </p:txBody>
      </p:sp>
      <p:sp>
        <p:nvSpPr>
          <p:cNvPr id="7" name="ZoneTexte 6">
            <a:extLst>
              <a:ext uri="{FF2B5EF4-FFF2-40B4-BE49-F238E27FC236}">
                <a16:creationId xmlns:a16="http://schemas.microsoft.com/office/drawing/2014/main" xmlns="" id="{F81A1928-6FB6-448E-BD65-FADBBA981601}"/>
              </a:ext>
            </a:extLst>
          </p:cNvPr>
          <p:cNvSpPr txBox="1"/>
          <p:nvPr/>
        </p:nvSpPr>
        <p:spPr>
          <a:xfrm>
            <a:off x="746298" y="5159022"/>
            <a:ext cx="4343400" cy="923330"/>
          </a:xfrm>
          <a:prstGeom prst="rect">
            <a:avLst/>
          </a:prstGeom>
          <a:noFill/>
        </p:spPr>
        <p:txBody>
          <a:bodyPr wrap="square" rtlCol="0">
            <a:spAutoFit/>
          </a:bodyPr>
          <a:lstStyle/>
          <a:p>
            <a:r>
              <a:rPr lang="fr-FR" dirty="0"/>
              <a:t>Neurotransmetteurs excitateurs :</a:t>
            </a:r>
          </a:p>
          <a:p>
            <a:r>
              <a:rPr lang="fr-FR" dirty="0"/>
              <a:t>- substance P</a:t>
            </a:r>
          </a:p>
          <a:p>
            <a:r>
              <a:rPr lang="fr-FR" dirty="0"/>
              <a:t>- glutamate</a:t>
            </a:r>
          </a:p>
        </p:txBody>
      </p:sp>
    </p:spTree>
    <p:extLst>
      <p:ext uri="{BB962C8B-B14F-4D97-AF65-F5344CB8AC3E}">
        <p14:creationId xmlns:p14="http://schemas.microsoft.com/office/powerpoint/2010/main" val="12891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D47348C-E2C0-4FFD-BEDE-F3902CA06A23}"/>
              </a:ext>
            </a:extLst>
          </p:cNvPr>
          <p:cNvPicPr>
            <a:picLocks noChangeAspect="1"/>
          </p:cNvPicPr>
          <p:nvPr/>
        </p:nvPicPr>
        <p:blipFill>
          <a:blip r:embed="rId2"/>
          <a:stretch>
            <a:fillRect/>
          </a:stretch>
        </p:blipFill>
        <p:spPr>
          <a:xfrm>
            <a:off x="746298" y="712787"/>
            <a:ext cx="4343400" cy="1114425"/>
          </a:xfrm>
          <a:prstGeom prst="rect">
            <a:avLst/>
          </a:prstGeom>
        </p:spPr>
      </p:pic>
      <p:sp>
        <p:nvSpPr>
          <p:cNvPr id="2" name="Titre 1">
            <a:extLst>
              <a:ext uri="{FF2B5EF4-FFF2-40B4-BE49-F238E27FC236}">
                <a16:creationId xmlns:a16="http://schemas.microsoft.com/office/drawing/2014/main" xmlns="" id="{9B907C85-6548-4396-8652-5F5CBA04B4E0}"/>
              </a:ext>
            </a:extLst>
          </p:cNvPr>
          <p:cNvSpPr>
            <a:spLocks noGrp="1"/>
          </p:cNvSpPr>
          <p:nvPr>
            <p:ph type="title"/>
          </p:nvPr>
        </p:nvSpPr>
        <p:spPr/>
        <p:txBody>
          <a:bodyPr>
            <a:normAutofit/>
          </a:bodyPr>
          <a:lstStyle/>
          <a:p>
            <a:r>
              <a:rPr lang="fr-FR" dirty="0"/>
              <a:t>										</a:t>
            </a:r>
            <a:r>
              <a:rPr lang="fr-FR" sz="2700" dirty="0"/>
              <a:t>Relais et modulation</a:t>
            </a:r>
            <a:br>
              <a:rPr lang="fr-FR" sz="2700" dirty="0"/>
            </a:br>
            <a:r>
              <a:rPr lang="fr-FR" sz="2700" dirty="0"/>
              <a:t> 										de l’influx			</a:t>
            </a:r>
          </a:p>
        </p:txBody>
      </p:sp>
      <p:sp>
        <p:nvSpPr>
          <p:cNvPr id="3" name="Espace réservé du contenu 2">
            <a:extLst>
              <a:ext uri="{FF2B5EF4-FFF2-40B4-BE49-F238E27FC236}">
                <a16:creationId xmlns:a16="http://schemas.microsoft.com/office/drawing/2014/main" xmlns="" id="{927ECC56-DF94-4060-92FD-4CA4F8C80F24}"/>
              </a:ext>
            </a:extLst>
          </p:cNvPr>
          <p:cNvSpPr>
            <a:spLocks noGrp="1"/>
          </p:cNvSpPr>
          <p:nvPr>
            <p:ph idx="1"/>
          </p:nvPr>
        </p:nvSpPr>
        <p:spPr/>
        <p:txBody>
          <a:bodyPr/>
          <a:lstStyle/>
          <a:p>
            <a:endParaRPr lang="fr-FR" dirty="0"/>
          </a:p>
          <a:p>
            <a:r>
              <a:rPr lang="fr-FR" dirty="0"/>
              <a:t>Théorie du </a:t>
            </a:r>
            <a:r>
              <a:rPr lang="fr-FR" dirty="0" err="1"/>
              <a:t>gate</a:t>
            </a:r>
            <a:r>
              <a:rPr lang="fr-FR" dirty="0"/>
              <a:t> control : l’activation des fibres sensitives cutanées de gros calibre (A alpha, A beta : tact, proprioception, mouvement) peut inhiber la transmission des fibres nociceptives de petit calibre (A delta et C) </a:t>
            </a:r>
          </a:p>
          <a:p>
            <a:pPr lvl="1"/>
            <a:r>
              <a:rPr lang="fr-FR" dirty="0">
                <a:sym typeface="Wingdings" panose="05000000000000000000" pitchFamily="2" charset="2"/>
              </a:rPr>
              <a:t>Via un interneurone inhibiteur</a:t>
            </a:r>
          </a:p>
          <a:p>
            <a:pPr lvl="1"/>
            <a:r>
              <a:rPr lang="fr-FR" dirty="0">
                <a:sym typeface="Wingdings" panose="05000000000000000000" pitchFamily="2" charset="2"/>
              </a:rPr>
              <a:t>Via l’inhibition de la libération de la substance P</a:t>
            </a:r>
          </a:p>
          <a:p>
            <a:endParaRPr lang="fr-FR" dirty="0">
              <a:sym typeface="Wingdings" panose="05000000000000000000" pitchFamily="2" charset="2"/>
            </a:endParaRPr>
          </a:p>
          <a:p>
            <a:pPr marL="0" indent="0">
              <a:buNone/>
            </a:pPr>
            <a:r>
              <a:rPr lang="fr-FR" dirty="0">
                <a:sym typeface="Wingdings" panose="05000000000000000000" pitchFamily="2" charset="2"/>
              </a:rPr>
              <a:t> rôle antalgique des massages, de la neurostimulation</a:t>
            </a:r>
            <a:endParaRPr lang="fr-FR" dirty="0"/>
          </a:p>
          <a:p>
            <a:endParaRPr lang="fr-FR" dirty="0"/>
          </a:p>
        </p:txBody>
      </p:sp>
    </p:spTree>
    <p:extLst>
      <p:ext uri="{BB962C8B-B14F-4D97-AF65-F5344CB8AC3E}">
        <p14:creationId xmlns:p14="http://schemas.microsoft.com/office/powerpoint/2010/main" val="232601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D47348C-E2C0-4FFD-BEDE-F3902CA06A23}"/>
              </a:ext>
            </a:extLst>
          </p:cNvPr>
          <p:cNvPicPr>
            <a:picLocks noChangeAspect="1"/>
          </p:cNvPicPr>
          <p:nvPr/>
        </p:nvPicPr>
        <p:blipFill>
          <a:blip r:embed="rId2"/>
          <a:stretch>
            <a:fillRect/>
          </a:stretch>
        </p:blipFill>
        <p:spPr>
          <a:xfrm>
            <a:off x="746298" y="712787"/>
            <a:ext cx="4343400" cy="1114425"/>
          </a:xfrm>
          <a:prstGeom prst="rect">
            <a:avLst/>
          </a:prstGeom>
        </p:spPr>
      </p:pic>
      <p:sp>
        <p:nvSpPr>
          <p:cNvPr id="2" name="Titre 1">
            <a:extLst>
              <a:ext uri="{FF2B5EF4-FFF2-40B4-BE49-F238E27FC236}">
                <a16:creationId xmlns:a16="http://schemas.microsoft.com/office/drawing/2014/main" xmlns="" id="{9B907C85-6548-4396-8652-5F5CBA04B4E0}"/>
              </a:ext>
            </a:extLst>
          </p:cNvPr>
          <p:cNvSpPr>
            <a:spLocks noGrp="1"/>
          </p:cNvSpPr>
          <p:nvPr>
            <p:ph type="title"/>
          </p:nvPr>
        </p:nvSpPr>
        <p:spPr/>
        <p:txBody>
          <a:bodyPr>
            <a:normAutofit/>
          </a:bodyPr>
          <a:lstStyle/>
          <a:p>
            <a:r>
              <a:rPr lang="fr-FR" dirty="0"/>
              <a:t>										</a:t>
            </a:r>
            <a:r>
              <a:rPr lang="fr-FR" sz="2700" dirty="0"/>
              <a:t>Relais et modulation</a:t>
            </a:r>
            <a:br>
              <a:rPr lang="fr-FR" sz="2700" dirty="0"/>
            </a:br>
            <a:r>
              <a:rPr lang="fr-FR" sz="2700" dirty="0"/>
              <a:t> 										de l’influx			</a:t>
            </a:r>
          </a:p>
        </p:txBody>
      </p:sp>
      <p:pic>
        <p:nvPicPr>
          <p:cNvPr id="5" name="Espace réservé du contenu 3">
            <a:extLst>
              <a:ext uri="{FF2B5EF4-FFF2-40B4-BE49-F238E27FC236}">
                <a16:creationId xmlns:a16="http://schemas.microsoft.com/office/drawing/2014/main" xmlns="" id="{98E3E923-AD33-4A59-B7D3-7B440EA110D1}"/>
              </a:ext>
            </a:extLst>
          </p:cNvPr>
          <p:cNvPicPr>
            <a:picLocks noGrp="1" noChangeAspect="1"/>
          </p:cNvPicPr>
          <p:nvPr>
            <p:ph idx="1"/>
          </p:nvPr>
        </p:nvPicPr>
        <p:blipFill>
          <a:blip r:embed="rId3"/>
          <a:stretch>
            <a:fillRect/>
          </a:stretch>
        </p:blipFill>
        <p:spPr>
          <a:xfrm>
            <a:off x="2152736" y="2160588"/>
            <a:ext cx="5646566" cy="3881437"/>
          </a:xfrm>
          <a:prstGeom prst="rect">
            <a:avLst/>
          </a:prstGeom>
        </p:spPr>
      </p:pic>
    </p:spTree>
    <p:extLst>
      <p:ext uri="{BB962C8B-B14F-4D97-AF65-F5344CB8AC3E}">
        <p14:creationId xmlns:p14="http://schemas.microsoft.com/office/powerpoint/2010/main" val="302146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3D47348C-E2C0-4FFD-BEDE-F3902CA06A23}"/>
              </a:ext>
            </a:extLst>
          </p:cNvPr>
          <p:cNvPicPr>
            <a:picLocks noChangeAspect="1"/>
          </p:cNvPicPr>
          <p:nvPr/>
        </p:nvPicPr>
        <p:blipFill>
          <a:blip r:embed="rId3"/>
          <a:stretch>
            <a:fillRect/>
          </a:stretch>
        </p:blipFill>
        <p:spPr>
          <a:xfrm>
            <a:off x="746298" y="712787"/>
            <a:ext cx="4343400" cy="1114425"/>
          </a:xfrm>
          <a:prstGeom prst="rect">
            <a:avLst/>
          </a:prstGeom>
        </p:spPr>
      </p:pic>
      <p:sp>
        <p:nvSpPr>
          <p:cNvPr id="2" name="Titre 1">
            <a:extLst>
              <a:ext uri="{FF2B5EF4-FFF2-40B4-BE49-F238E27FC236}">
                <a16:creationId xmlns:a16="http://schemas.microsoft.com/office/drawing/2014/main" xmlns="" id="{9B907C85-6548-4396-8652-5F5CBA04B4E0}"/>
              </a:ext>
            </a:extLst>
          </p:cNvPr>
          <p:cNvSpPr>
            <a:spLocks noGrp="1"/>
          </p:cNvSpPr>
          <p:nvPr>
            <p:ph type="title"/>
          </p:nvPr>
        </p:nvSpPr>
        <p:spPr/>
        <p:txBody>
          <a:bodyPr>
            <a:normAutofit/>
          </a:bodyPr>
          <a:lstStyle/>
          <a:p>
            <a:r>
              <a:rPr lang="fr-FR" dirty="0"/>
              <a:t>										</a:t>
            </a:r>
            <a:r>
              <a:rPr lang="fr-FR" sz="2700" dirty="0"/>
              <a:t>Relais et modulation</a:t>
            </a:r>
            <a:br>
              <a:rPr lang="fr-FR" sz="2700" dirty="0"/>
            </a:br>
            <a:r>
              <a:rPr lang="fr-FR" sz="2700" dirty="0"/>
              <a:t> 										de l’influx			</a:t>
            </a:r>
          </a:p>
        </p:txBody>
      </p:sp>
      <p:sp>
        <p:nvSpPr>
          <p:cNvPr id="6" name="Espace réservé du contenu 5">
            <a:extLst>
              <a:ext uri="{FF2B5EF4-FFF2-40B4-BE49-F238E27FC236}">
                <a16:creationId xmlns:a16="http://schemas.microsoft.com/office/drawing/2014/main" xmlns="" id="{08119CFF-8CEB-4C67-8B3A-618FC0A0E6EC}"/>
              </a:ext>
            </a:extLst>
          </p:cNvPr>
          <p:cNvSpPr>
            <a:spLocks noGrp="1"/>
          </p:cNvSpPr>
          <p:nvPr>
            <p:ph idx="1"/>
          </p:nvPr>
        </p:nvSpPr>
        <p:spPr/>
        <p:txBody>
          <a:bodyPr/>
          <a:lstStyle/>
          <a:p>
            <a:r>
              <a:rPr lang="fr-FR" dirty="0"/>
              <a:t>Convergence d’influx à chaque niveau métamérique de la corne postérieure : </a:t>
            </a:r>
          </a:p>
          <a:p>
            <a:pPr lvl="1"/>
            <a:r>
              <a:rPr lang="fr-FR" dirty="0"/>
              <a:t>douleur mâchoire, bras gauche lors IDM, </a:t>
            </a:r>
          </a:p>
          <a:p>
            <a:pPr lvl="1"/>
            <a:r>
              <a:rPr lang="fr-FR" dirty="0"/>
              <a:t>douleur scapulaire d’origine vésiculaire</a:t>
            </a:r>
          </a:p>
          <a:p>
            <a:pPr marL="0" indent="0">
              <a:buNone/>
            </a:pPr>
            <a:endParaRPr lang="fr-FR" dirty="0">
              <a:sym typeface="Wingdings" panose="05000000000000000000" pitchFamily="2" charset="2"/>
            </a:endParaRPr>
          </a:p>
          <a:p>
            <a:pPr marL="0" indent="0">
              <a:buNone/>
            </a:pPr>
            <a:r>
              <a:rPr lang="fr-FR" dirty="0">
                <a:sym typeface="Wingdings" panose="05000000000000000000" pitchFamily="2" charset="2"/>
              </a:rPr>
              <a:t> Douleurs projetées</a:t>
            </a:r>
            <a:endParaRPr lang="fr-FR" dirty="0"/>
          </a:p>
          <a:p>
            <a:endParaRPr lang="fr-FR" dirty="0"/>
          </a:p>
        </p:txBody>
      </p:sp>
    </p:spTree>
    <p:extLst>
      <p:ext uri="{BB962C8B-B14F-4D97-AF65-F5344CB8AC3E}">
        <p14:creationId xmlns:p14="http://schemas.microsoft.com/office/powerpoint/2010/main" val="1882626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8CB85E-FF8D-48E4-865F-46C56BE2AEA0}"/>
              </a:ext>
            </a:extLst>
          </p:cNvPr>
          <p:cNvSpPr>
            <a:spLocks noGrp="1"/>
          </p:cNvSpPr>
          <p:nvPr>
            <p:ph type="title"/>
          </p:nvPr>
        </p:nvSpPr>
        <p:spPr/>
        <p:txBody>
          <a:bodyPr/>
          <a:lstStyle/>
          <a:p>
            <a:endParaRPr lang="fr-FR"/>
          </a:p>
        </p:txBody>
      </p:sp>
      <p:pic>
        <p:nvPicPr>
          <p:cNvPr id="4" name="Picture 4">
            <a:extLst>
              <a:ext uri="{FF2B5EF4-FFF2-40B4-BE49-F238E27FC236}">
                <a16:creationId xmlns:a16="http://schemas.microsoft.com/office/drawing/2014/main" xmlns="" id="{5B5DCD0D-B2E6-484E-A7D7-2CF3CBA50481}"/>
              </a:ext>
            </a:extLst>
          </p:cNvPr>
          <p:cNvPicPr>
            <a:picLocks noGrp="1" noChangeAspect="1" noChangeArrowheads="1"/>
          </p:cNvPicPr>
          <p:nvPr>
            <p:ph idx="1"/>
          </p:nvPr>
        </p:nvPicPr>
        <p:blipFill>
          <a:blip r:embed="rId2"/>
          <a:srcRect/>
          <a:stretch>
            <a:fillRect/>
          </a:stretch>
        </p:blipFill>
        <p:spPr bwMode="auto">
          <a:xfrm>
            <a:off x="1548962" y="1648178"/>
            <a:ext cx="7240382" cy="3968077"/>
          </a:xfrm>
          <a:prstGeom prst="rect">
            <a:avLst/>
          </a:prstGeom>
          <a:noFill/>
          <a:ln w="9525">
            <a:noFill/>
            <a:miter lim="800000"/>
            <a:headEnd/>
            <a:tailEnd/>
          </a:ln>
        </p:spPr>
      </p:pic>
    </p:spTree>
    <p:extLst>
      <p:ext uri="{BB962C8B-B14F-4D97-AF65-F5344CB8AC3E}">
        <p14:creationId xmlns:p14="http://schemas.microsoft.com/office/powerpoint/2010/main" val="2463635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B7D9948E-1223-49A4-A8F0-D14831923B1F}"/>
              </a:ext>
            </a:extLst>
          </p:cNvPr>
          <p:cNvPicPr>
            <a:picLocks noChangeAspect="1"/>
          </p:cNvPicPr>
          <p:nvPr/>
        </p:nvPicPr>
        <p:blipFill>
          <a:blip r:embed="rId3"/>
          <a:stretch>
            <a:fillRect/>
          </a:stretch>
        </p:blipFill>
        <p:spPr>
          <a:xfrm>
            <a:off x="677334" y="320675"/>
            <a:ext cx="2219325" cy="1609725"/>
          </a:xfrm>
          <a:prstGeom prst="rect">
            <a:avLst/>
          </a:prstGeom>
        </p:spPr>
      </p:pic>
      <p:sp>
        <p:nvSpPr>
          <p:cNvPr id="2" name="Titre 1">
            <a:extLst>
              <a:ext uri="{FF2B5EF4-FFF2-40B4-BE49-F238E27FC236}">
                <a16:creationId xmlns:a16="http://schemas.microsoft.com/office/drawing/2014/main" xmlns="" id="{64B9A1EE-B964-408E-A8D8-601A9BB03195}"/>
              </a:ext>
            </a:extLst>
          </p:cNvPr>
          <p:cNvSpPr>
            <a:spLocks noGrp="1"/>
          </p:cNvSpPr>
          <p:nvPr>
            <p:ph type="title"/>
          </p:nvPr>
        </p:nvSpPr>
        <p:spPr/>
        <p:txBody>
          <a:bodyPr/>
          <a:lstStyle/>
          <a:p>
            <a:r>
              <a:rPr lang="fr-FR" dirty="0"/>
              <a:t>					Perception, intégration</a:t>
            </a:r>
          </a:p>
        </p:txBody>
      </p:sp>
      <p:pic>
        <p:nvPicPr>
          <p:cNvPr id="5" name="Espace réservé du contenu 4">
            <a:extLst>
              <a:ext uri="{FF2B5EF4-FFF2-40B4-BE49-F238E27FC236}">
                <a16:creationId xmlns:a16="http://schemas.microsoft.com/office/drawing/2014/main" xmlns="" id="{B365EB7C-123A-440B-AA0C-7222362900D5}"/>
              </a:ext>
            </a:extLst>
          </p:cNvPr>
          <p:cNvPicPr>
            <a:picLocks noGrp="1" noChangeAspect="1"/>
          </p:cNvPicPr>
          <p:nvPr>
            <p:ph idx="1"/>
          </p:nvPr>
        </p:nvPicPr>
        <p:blipFill>
          <a:blip r:embed="rId4"/>
          <a:stretch>
            <a:fillRect/>
          </a:stretch>
        </p:blipFill>
        <p:spPr>
          <a:xfrm>
            <a:off x="3646311" y="1595969"/>
            <a:ext cx="4447822" cy="4954958"/>
          </a:xfrm>
          <a:prstGeom prst="rect">
            <a:avLst/>
          </a:prstGeom>
        </p:spPr>
      </p:pic>
    </p:spTree>
    <p:extLst>
      <p:ext uri="{BB962C8B-B14F-4D97-AF65-F5344CB8AC3E}">
        <p14:creationId xmlns:p14="http://schemas.microsoft.com/office/powerpoint/2010/main" val="1003634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8CB85E-FF8D-48E4-865F-46C56BE2AEA0}"/>
              </a:ext>
            </a:extLst>
          </p:cNvPr>
          <p:cNvSpPr>
            <a:spLocks noGrp="1"/>
          </p:cNvSpPr>
          <p:nvPr>
            <p:ph type="title"/>
          </p:nvPr>
        </p:nvSpPr>
        <p:spPr/>
        <p:txBody>
          <a:bodyPr/>
          <a:lstStyle/>
          <a:p>
            <a:endParaRPr lang="fr-FR"/>
          </a:p>
        </p:txBody>
      </p:sp>
      <p:pic>
        <p:nvPicPr>
          <p:cNvPr id="4" name="Picture 4">
            <a:extLst>
              <a:ext uri="{FF2B5EF4-FFF2-40B4-BE49-F238E27FC236}">
                <a16:creationId xmlns:a16="http://schemas.microsoft.com/office/drawing/2014/main" xmlns="" id="{5B5DCD0D-B2E6-484E-A7D7-2CF3CBA50481}"/>
              </a:ext>
            </a:extLst>
          </p:cNvPr>
          <p:cNvPicPr>
            <a:picLocks noGrp="1" noChangeAspect="1" noChangeArrowheads="1"/>
          </p:cNvPicPr>
          <p:nvPr>
            <p:ph idx="1"/>
          </p:nvPr>
        </p:nvPicPr>
        <p:blipFill>
          <a:blip r:embed="rId2"/>
          <a:srcRect/>
          <a:stretch>
            <a:fillRect/>
          </a:stretch>
        </p:blipFill>
        <p:spPr bwMode="auto">
          <a:xfrm>
            <a:off x="1548962" y="1648178"/>
            <a:ext cx="7240382" cy="3968077"/>
          </a:xfrm>
          <a:prstGeom prst="rect">
            <a:avLst/>
          </a:prstGeom>
          <a:noFill/>
          <a:ln w="9525">
            <a:noFill/>
            <a:miter lim="800000"/>
            <a:headEnd/>
            <a:tailEnd/>
          </a:ln>
        </p:spPr>
      </p:pic>
    </p:spTree>
    <p:extLst>
      <p:ext uri="{BB962C8B-B14F-4D97-AF65-F5344CB8AC3E}">
        <p14:creationId xmlns:p14="http://schemas.microsoft.com/office/powerpoint/2010/main" val="211051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AE51BA-E3E9-4BFF-A0F1-1BBB0303EC9A}"/>
              </a:ext>
            </a:extLst>
          </p:cNvPr>
          <p:cNvSpPr>
            <a:spLocks noGrp="1"/>
          </p:cNvSpPr>
          <p:nvPr>
            <p:ph type="title"/>
          </p:nvPr>
        </p:nvSpPr>
        <p:spPr/>
        <p:txBody>
          <a:bodyPr/>
          <a:lstStyle/>
          <a:p>
            <a:r>
              <a:rPr lang="fr-FR" dirty="0"/>
              <a:t>Définitions</a:t>
            </a:r>
          </a:p>
        </p:txBody>
      </p:sp>
      <p:sp>
        <p:nvSpPr>
          <p:cNvPr id="3" name="Espace réservé du contenu 2">
            <a:extLst>
              <a:ext uri="{FF2B5EF4-FFF2-40B4-BE49-F238E27FC236}">
                <a16:creationId xmlns:a16="http://schemas.microsoft.com/office/drawing/2014/main" xmlns="" id="{8FA99F0D-4979-43BD-B52B-59999AB8E125}"/>
              </a:ext>
            </a:extLst>
          </p:cNvPr>
          <p:cNvSpPr>
            <a:spLocks noGrp="1"/>
          </p:cNvSpPr>
          <p:nvPr>
            <p:ph idx="1"/>
          </p:nvPr>
        </p:nvSpPr>
        <p:spPr/>
        <p:txBody>
          <a:bodyPr>
            <a:normAutofit/>
          </a:bodyPr>
          <a:lstStyle/>
          <a:p>
            <a:pPr marL="0" indent="0">
              <a:buNone/>
            </a:pPr>
            <a:r>
              <a:rPr lang="fr-FR" b="1" i="1" dirty="0">
                <a:solidFill>
                  <a:schemeClr val="tx1"/>
                </a:solidFill>
              </a:rPr>
              <a:t>« expérience sensorielle et émotionnelle désagréable liée à une lésion tissulaire existante ou potentielle ou décrite en termes d’une telle lésion »</a:t>
            </a:r>
            <a:r>
              <a:rPr lang="fr-FR" dirty="0">
                <a:solidFill>
                  <a:schemeClr val="tx1"/>
                </a:solidFill>
              </a:rPr>
              <a:t> (IASP)</a:t>
            </a:r>
          </a:p>
          <a:p>
            <a:pPr lvl="1"/>
            <a:r>
              <a:rPr lang="fr-FR" b="1" i="1" dirty="0">
                <a:solidFill>
                  <a:schemeClr val="tx1"/>
                </a:solidFill>
              </a:rPr>
              <a:t>« Expérience »</a:t>
            </a:r>
            <a:r>
              <a:rPr lang="fr-FR" b="1" dirty="0">
                <a:solidFill>
                  <a:schemeClr val="tx1"/>
                </a:solidFill>
              </a:rPr>
              <a:t> : </a:t>
            </a:r>
            <a:r>
              <a:rPr lang="fr-FR" dirty="0">
                <a:solidFill>
                  <a:schemeClr val="tx1"/>
                </a:solidFill>
                <a:sym typeface="Wingdings" pitchFamily="2" charset="2"/>
              </a:rPr>
              <a:t>caractère individuel et subjectif du ressenti, le patient est le seul expert de sa douleur</a:t>
            </a:r>
          </a:p>
          <a:p>
            <a:pPr lvl="1"/>
            <a:r>
              <a:rPr lang="fr-FR" b="1" i="1" dirty="0">
                <a:solidFill>
                  <a:schemeClr val="tx1"/>
                </a:solidFill>
                <a:sym typeface="Wingdings" pitchFamily="2" charset="2"/>
              </a:rPr>
              <a:t>« Sensorielle et émotionnelle »</a:t>
            </a:r>
            <a:r>
              <a:rPr lang="fr-FR" b="1" dirty="0">
                <a:solidFill>
                  <a:schemeClr val="tx1"/>
                </a:solidFill>
                <a:sym typeface="Wingdings" pitchFamily="2" charset="2"/>
              </a:rPr>
              <a:t> : </a:t>
            </a:r>
            <a:r>
              <a:rPr lang="fr-FR" dirty="0">
                <a:solidFill>
                  <a:schemeClr val="tx1"/>
                </a:solidFill>
                <a:sym typeface="Wingdings" pitchFamily="2" charset="2"/>
              </a:rPr>
              <a:t>double composante indissociable, coloration affective de la sensation douloureuse. </a:t>
            </a:r>
          </a:p>
          <a:p>
            <a:pPr lvl="1"/>
            <a:r>
              <a:rPr lang="fr-FR" b="1" i="1" dirty="0">
                <a:solidFill>
                  <a:srgbClr val="000000"/>
                </a:solidFill>
              </a:rPr>
              <a:t>« liée à une lésion tissulaire existante ou potentielle »</a:t>
            </a:r>
            <a:r>
              <a:rPr lang="fr-FR" b="1" dirty="0">
                <a:solidFill>
                  <a:srgbClr val="000000"/>
                </a:solidFill>
              </a:rPr>
              <a:t> : </a:t>
            </a:r>
            <a:r>
              <a:rPr lang="fr-FR" dirty="0">
                <a:solidFill>
                  <a:srgbClr val="000000"/>
                </a:solidFill>
              </a:rPr>
              <a:t>absence de corrélation </a:t>
            </a:r>
            <a:r>
              <a:rPr lang="fr-FR" dirty="0" err="1">
                <a:solidFill>
                  <a:srgbClr val="000000"/>
                </a:solidFill>
              </a:rPr>
              <a:t>anatomo-clinique</a:t>
            </a:r>
            <a:endParaRPr lang="fr-FR" dirty="0">
              <a:solidFill>
                <a:srgbClr val="000000"/>
              </a:solidFill>
            </a:endParaRPr>
          </a:p>
          <a:p>
            <a:pPr lvl="1"/>
            <a:r>
              <a:rPr lang="fr-FR" b="1" dirty="0">
                <a:solidFill>
                  <a:srgbClr val="000000"/>
                </a:solidFill>
              </a:rPr>
              <a:t>« </a:t>
            </a:r>
            <a:r>
              <a:rPr lang="fr-FR" b="1" i="1" dirty="0">
                <a:solidFill>
                  <a:srgbClr val="000000"/>
                </a:solidFill>
              </a:rPr>
              <a:t>ou décrites en les termes d’une telle lésion » : </a:t>
            </a:r>
            <a:r>
              <a:rPr lang="fr-FR" dirty="0">
                <a:solidFill>
                  <a:srgbClr val="000000"/>
                </a:solidFill>
              </a:rPr>
              <a:t>Doit être considérée comme douleur toute plainte exprimée comme telle par le patient</a:t>
            </a:r>
          </a:p>
          <a:p>
            <a:endParaRPr lang="fr-FR" dirty="0"/>
          </a:p>
          <a:p>
            <a:endParaRPr lang="fr-FR" dirty="0">
              <a:sym typeface="Wingdings" pitchFamily="2" charset="2"/>
            </a:endParaRPr>
          </a:p>
          <a:p>
            <a:endParaRPr lang="fr-FR" dirty="0"/>
          </a:p>
        </p:txBody>
      </p:sp>
    </p:spTree>
    <p:extLst>
      <p:ext uri="{BB962C8B-B14F-4D97-AF65-F5344CB8AC3E}">
        <p14:creationId xmlns:p14="http://schemas.microsoft.com/office/powerpoint/2010/main" val="27817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110286FC-03ED-4F7D-A480-DC9D4F51EBA1}"/>
              </a:ext>
            </a:extLst>
          </p:cNvPr>
          <p:cNvPicPr>
            <a:picLocks noChangeAspect="1"/>
          </p:cNvPicPr>
          <p:nvPr/>
        </p:nvPicPr>
        <p:blipFill>
          <a:blip r:embed="rId3"/>
          <a:stretch>
            <a:fillRect/>
          </a:stretch>
        </p:blipFill>
        <p:spPr>
          <a:xfrm>
            <a:off x="441678" y="271109"/>
            <a:ext cx="3429000" cy="1800225"/>
          </a:xfrm>
          <a:prstGeom prst="rect">
            <a:avLst/>
          </a:prstGeom>
        </p:spPr>
      </p:pic>
      <p:sp>
        <p:nvSpPr>
          <p:cNvPr id="2" name="Titre 1">
            <a:extLst>
              <a:ext uri="{FF2B5EF4-FFF2-40B4-BE49-F238E27FC236}">
                <a16:creationId xmlns:a16="http://schemas.microsoft.com/office/drawing/2014/main" xmlns="" id="{A7AD2C1C-C023-467B-9E5C-253D26413292}"/>
              </a:ext>
            </a:extLst>
          </p:cNvPr>
          <p:cNvSpPr>
            <a:spLocks noGrp="1"/>
          </p:cNvSpPr>
          <p:nvPr>
            <p:ph type="title"/>
          </p:nvPr>
        </p:nvSpPr>
        <p:spPr/>
        <p:txBody>
          <a:bodyPr/>
          <a:lstStyle/>
          <a:p>
            <a:r>
              <a:rPr lang="fr-FR" dirty="0"/>
              <a:t>								Contrôles inhibiteurs</a:t>
            </a:r>
          </a:p>
        </p:txBody>
      </p:sp>
      <p:sp>
        <p:nvSpPr>
          <p:cNvPr id="3" name="Espace réservé du contenu 2">
            <a:extLst>
              <a:ext uri="{FF2B5EF4-FFF2-40B4-BE49-F238E27FC236}">
                <a16:creationId xmlns:a16="http://schemas.microsoft.com/office/drawing/2014/main" xmlns="" id="{F5E7036F-81B2-4349-8F36-B48808F31EFF}"/>
              </a:ext>
            </a:extLst>
          </p:cNvPr>
          <p:cNvSpPr>
            <a:spLocks noGrp="1"/>
          </p:cNvSpPr>
          <p:nvPr>
            <p:ph idx="1"/>
          </p:nvPr>
        </p:nvSpPr>
        <p:spPr/>
        <p:txBody>
          <a:bodyPr>
            <a:normAutofit/>
          </a:bodyPr>
          <a:lstStyle/>
          <a:p>
            <a:pPr marL="0" indent="0">
              <a:buNone/>
            </a:pPr>
            <a:endParaRPr lang="fr-FR" b="1" i="1" dirty="0"/>
          </a:p>
          <a:p>
            <a:pPr marL="0" indent="0">
              <a:buNone/>
            </a:pPr>
            <a:r>
              <a:rPr lang="fr-FR" b="1" i="1" dirty="0"/>
              <a:t>Contrôles inhibiteurs descendants déclenchés par des stimulations cérébrales</a:t>
            </a:r>
          </a:p>
          <a:p>
            <a:pPr>
              <a:buFont typeface="Wingdings" panose="05000000000000000000" pitchFamily="2" charset="2"/>
              <a:buChar char="è"/>
            </a:pPr>
            <a:r>
              <a:rPr lang="fr-FR" dirty="0"/>
              <a:t>Partent du tronc cérébral, effet inhibiteur sur les neurones convergents, neuromédiateurs : substances opioïdes, sérotonine et noradrénaline</a:t>
            </a:r>
            <a:endParaRPr lang="fr-FR" dirty="0">
              <a:sym typeface="Wingdings" panose="05000000000000000000" pitchFamily="2" charset="2"/>
            </a:endParaRPr>
          </a:p>
          <a:p>
            <a:pPr>
              <a:buFont typeface="Wingdings" panose="05000000000000000000" pitchFamily="2" charset="2"/>
              <a:buChar char="è"/>
            </a:pPr>
            <a:endParaRPr lang="fr-FR" dirty="0">
              <a:sym typeface="Wingdings" panose="05000000000000000000" pitchFamily="2" charset="2"/>
            </a:endParaRPr>
          </a:p>
          <a:p>
            <a:pPr marL="0" indent="0">
              <a:buNone/>
            </a:pPr>
            <a:r>
              <a:rPr lang="fr-FR" b="1" i="1" dirty="0"/>
              <a:t>CIDN : contrôles inhibiteurs diffus induits par une stimulation nociceptive </a:t>
            </a:r>
            <a:r>
              <a:rPr lang="fr-FR" dirty="0"/>
              <a:t>: </a:t>
            </a:r>
          </a:p>
          <a:p>
            <a:pPr>
              <a:buFont typeface="Wingdings" panose="05000000000000000000" pitchFamily="2" charset="2"/>
              <a:buChar char="è"/>
            </a:pPr>
            <a:r>
              <a:rPr lang="fr-FR" dirty="0">
                <a:sym typeface="Wingdings" pitchFamily="2" charset="2"/>
              </a:rPr>
              <a:t>privilégient la reconnaissance de l’information douloureuse en inhibant les neurones à convergence non concernés par la stimulation nociceptive</a:t>
            </a:r>
            <a:r>
              <a:rPr lang="fr-FR" b="1" dirty="0">
                <a:sym typeface="Wingdings" pitchFamily="2" charset="2"/>
              </a:rPr>
              <a:t> </a:t>
            </a:r>
          </a:p>
          <a:p>
            <a:pPr>
              <a:buFont typeface="Wingdings" panose="05000000000000000000" pitchFamily="2" charset="2"/>
              <a:buChar char="è"/>
            </a:pPr>
            <a:r>
              <a:rPr lang="fr-FR" b="1" dirty="0">
                <a:sym typeface="Wingdings" pitchFamily="2" charset="2"/>
              </a:rPr>
              <a:t>n</a:t>
            </a:r>
            <a:r>
              <a:rPr lang="fr-FR" dirty="0"/>
              <a:t>euromédiateurs</a:t>
            </a:r>
            <a:r>
              <a:rPr lang="fr-FR" b="1" dirty="0"/>
              <a:t> : </a:t>
            </a:r>
            <a:r>
              <a:rPr lang="fr-FR" dirty="0" err="1"/>
              <a:t>endomorphiniques</a:t>
            </a:r>
            <a:r>
              <a:rPr lang="fr-FR" dirty="0"/>
              <a:t> et sérotoninergiques</a:t>
            </a:r>
            <a:endParaRPr lang="fr-FR" b="1" dirty="0"/>
          </a:p>
          <a:p>
            <a:pPr>
              <a:buFont typeface="Wingdings" panose="05000000000000000000" pitchFamily="2" charset="2"/>
              <a:buChar char="è"/>
            </a:pPr>
            <a:endParaRPr lang="fr-FR" b="1" dirty="0">
              <a:sym typeface="Wingdings" pitchFamily="2" charset="2"/>
            </a:endParaRPr>
          </a:p>
          <a:p>
            <a:pPr marL="0" indent="0">
              <a:buNone/>
            </a:pPr>
            <a:endParaRPr lang="fr-FR" dirty="0"/>
          </a:p>
        </p:txBody>
      </p:sp>
    </p:spTree>
    <p:extLst>
      <p:ext uri="{BB962C8B-B14F-4D97-AF65-F5344CB8AC3E}">
        <p14:creationId xmlns:p14="http://schemas.microsoft.com/office/powerpoint/2010/main" val="25248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6CFA208-12AE-4A94-A256-12AF0DEF874C}"/>
              </a:ext>
            </a:extLst>
          </p:cNvPr>
          <p:cNvSpPr>
            <a:spLocks noGrp="1"/>
          </p:cNvSpPr>
          <p:nvPr>
            <p:ph type="title"/>
          </p:nvPr>
        </p:nvSpPr>
        <p:spPr/>
        <p:txBody>
          <a:bodyPr/>
          <a:lstStyle/>
          <a:p>
            <a:r>
              <a:rPr lang="fr-FR" dirty="0"/>
              <a:t>Physiopathologie</a:t>
            </a:r>
          </a:p>
        </p:txBody>
      </p:sp>
      <p:sp>
        <p:nvSpPr>
          <p:cNvPr id="3" name="Espace réservé du contenu 2">
            <a:extLst>
              <a:ext uri="{FF2B5EF4-FFF2-40B4-BE49-F238E27FC236}">
                <a16:creationId xmlns:a16="http://schemas.microsoft.com/office/drawing/2014/main" xmlns="" id="{1A6846DD-93E2-48B6-BF28-A229FE70D2A8}"/>
              </a:ext>
            </a:extLst>
          </p:cNvPr>
          <p:cNvSpPr>
            <a:spLocks noGrp="1"/>
          </p:cNvSpPr>
          <p:nvPr>
            <p:ph idx="1"/>
          </p:nvPr>
        </p:nvSpPr>
        <p:spPr/>
        <p:txBody>
          <a:bodyPr/>
          <a:lstStyle/>
          <a:p>
            <a:pPr>
              <a:buFont typeface="Wingdings" panose="05000000000000000000" pitchFamily="2" charset="2"/>
              <a:buChar char="ü"/>
            </a:pPr>
            <a:r>
              <a:rPr lang="fr-FR" dirty="0"/>
              <a:t>1/ Genèse du signal nociceptif</a:t>
            </a:r>
          </a:p>
          <a:p>
            <a:pPr>
              <a:buFont typeface="Wingdings" panose="05000000000000000000" pitchFamily="2" charset="2"/>
              <a:buChar char="ü"/>
            </a:pPr>
            <a:r>
              <a:rPr lang="fr-FR" dirty="0"/>
              <a:t>2/ Transmission en tant qu’influx douloureux par les neurones nocicepteurs</a:t>
            </a:r>
          </a:p>
          <a:p>
            <a:pPr>
              <a:buFont typeface="Wingdings" panose="05000000000000000000" pitchFamily="2" charset="2"/>
              <a:buChar char="ü"/>
            </a:pPr>
            <a:r>
              <a:rPr lang="fr-FR" dirty="0"/>
              <a:t>3/ Relai et modulation de l’influx douloureux dans la corne postérieure de la moelle</a:t>
            </a:r>
          </a:p>
          <a:p>
            <a:pPr>
              <a:buFont typeface="Wingdings" panose="05000000000000000000" pitchFamily="2" charset="2"/>
              <a:buChar char="ü"/>
            </a:pPr>
            <a:r>
              <a:rPr lang="fr-FR" dirty="0"/>
              <a:t>4/ Intégration dans le cerveau qui le transforme en message conscient : sensation précise, retentissement émotionnel et affectif</a:t>
            </a:r>
          </a:p>
          <a:p>
            <a:endParaRPr lang="fr-FR" dirty="0"/>
          </a:p>
        </p:txBody>
      </p:sp>
    </p:spTree>
    <p:extLst>
      <p:ext uri="{BB962C8B-B14F-4D97-AF65-F5344CB8AC3E}">
        <p14:creationId xmlns:p14="http://schemas.microsoft.com/office/powerpoint/2010/main" val="328964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7E333E-8B21-4CE7-A2CD-1F112DD087F3}"/>
              </a:ext>
            </a:extLst>
          </p:cNvPr>
          <p:cNvSpPr>
            <a:spLocks noGrp="1"/>
          </p:cNvSpPr>
          <p:nvPr>
            <p:ph type="title"/>
          </p:nvPr>
        </p:nvSpPr>
        <p:spPr/>
        <p:txBody>
          <a:bodyPr>
            <a:normAutofit/>
          </a:bodyPr>
          <a:lstStyle/>
          <a:p>
            <a:r>
              <a:rPr lang="fr-FR" sz="2800" dirty="0"/>
              <a:t>A chaque étape : amplification de l’influx</a:t>
            </a:r>
          </a:p>
        </p:txBody>
      </p:sp>
      <p:sp>
        <p:nvSpPr>
          <p:cNvPr id="3" name="Espace réservé du contenu 2">
            <a:extLst>
              <a:ext uri="{FF2B5EF4-FFF2-40B4-BE49-F238E27FC236}">
                <a16:creationId xmlns:a16="http://schemas.microsoft.com/office/drawing/2014/main" xmlns="" id="{7058ECED-B8E6-42BE-BA12-FBCF04FE476E}"/>
              </a:ext>
            </a:extLst>
          </p:cNvPr>
          <p:cNvSpPr>
            <a:spLocks noGrp="1"/>
          </p:cNvSpPr>
          <p:nvPr>
            <p:ph idx="1"/>
          </p:nvPr>
        </p:nvSpPr>
        <p:spPr>
          <a:xfrm>
            <a:off x="530578" y="2028960"/>
            <a:ext cx="8596668" cy="3880773"/>
          </a:xfrm>
        </p:spPr>
        <p:txBody>
          <a:bodyPr>
            <a:normAutofit/>
          </a:bodyPr>
          <a:lstStyle/>
          <a:p>
            <a:r>
              <a:rPr lang="fr-FR" b="1" i="1" dirty="0"/>
              <a:t>Sensibilisation périphérique : </a:t>
            </a:r>
          </a:p>
          <a:p>
            <a:pPr lvl="1"/>
            <a:r>
              <a:rPr lang="fr-FR" sz="1800" dirty="0"/>
              <a:t>« soupe inflammatoire » : diminution du seuil de déclenchement des nocicepteurs</a:t>
            </a:r>
          </a:p>
          <a:p>
            <a:pPr lvl="1"/>
            <a:r>
              <a:rPr lang="fr-FR" sz="1800" dirty="0"/>
              <a:t>réflexe d’axone : stimulation des nocicepteurs </a:t>
            </a:r>
            <a:r>
              <a:rPr lang="fr-FR" sz="1800" dirty="0">
                <a:sym typeface="Wingdings" panose="05000000000000000000" pitchFamily="2" charset="2"/>
              </a:rPr>
              <a:t> jusqu’au ganglion dorsal spinal production de neuropeptides (substance P et CGRP) qui sensibilisent les nocicepteurs</a:t>
            </a:r>
            <a:endParaRPr lang="fr-FR" sz="1800" dirty="0"/>
          </a:p>
          <a:p>
            <a:pPr marL="457200" lvl="1" indent="0">
              <a:buNone/>
            </a:pPr>
            <a:endParaRPr lang="fr-FR" b="1" dirty="0"/>
          </a:p>
          <a:p>
            <a:endParaRPr lang="fr-FR" dirty="0"/>
          </a:p>
        </p:txBody>
      </p:sp>
    </p:spTree>
    <p:extLst>
      <p:ext uri="{BB962C8B-B14F-4D97-AF65-F5344CB8AC3E}">
        <p14:creationId xmlns:p14="http://schemas.microsoft.com/office/powerpoint/2010/main" val="526020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7E333E-8B21-4CE7-A2CD-1F112DD087F3}"/>
              </a:ext>
            </a:extLst>
          </p:cNvPr>
          <p:cNvSpPr>
            <a:spLocks noGrp="1"/>
          </p:cNvSpPr>
          <p:nvPr>
            <p:ph type="title"/>
          </p:nvPr>
        </p:nvSpPr>
        <p:spPr/>
        <p:txBody>
          <a:bodyPr>
            <a:normAutofit/>
          </a:bodyPr>
          <a:lstStyle/>
          <a:p>
            <a:r>
              <a:rPr lang="fr-FR" sz="2800" dirty="0"/>
              <a:t>A chaque étape : amplification de l’influx</a:t>
            </a:r>
          </a:p>
        </p:txBody>
      </p:sp>
      <p:sp>
        <p:nvSpPr>
          <p:cNvPr id="3" name="Espace réservé du contenu 2">
            <a:extLst>
              <a:ext uri="{FF2B5EF4-FFF2-40B4-BE49-F238E27FC236}">
                <a16:creationId xmlns:a16="http://schemas.microsoft.com/office/drawing/2014/main" xmlns="" id="{7058ECED-B8E6-42BE-BA12-FBCF04FE476E}"/>
              </a:ext>
            </a:extLst>
          </p:cNvPr>
          <p:cNvSpPr>
            <a:spLocks noGrp="1"/>
          </p:cNvSpPr>
          <p:nvPr>
            <p:ph idx="1"/>
          </p:nvPr>
        </p:nvSpPr>
        <p:spPr>
          <a:xfrm>
            <a:off x="530578" y="2028960"/>
            <a:ext cx="8596668" cy="3880773"/>
          </a:xfrm>
        </p:spPr>
        <p:txBody>
          <a:bodyPr>
            <a:normAutofit/>
          </a:bodyPr>
          <a:lstStyle/>
          <a:p>
            <a:r>
              <a:rPr lang="fr-FR" b="1" i="1" dirty="0"/>
              <a:t>Sensibilisation centrale </a:t>
            </a:r>
            <a:r>
              <a:rPr lang="fr-FR" dirty="0"/>
              <a:t>:</a:t>
            </a:r>
          </a:p>
          <a:p>
            <a:pPr lvl="1"/>
            <a:r>
              <a:rPr lang="fr-FR" sz="1800" dirty="0"/>
              <a:t>« réactivité accrue des neurones nociceptifs dans le SNC face à des stimuli normaux ou inférieurs à leur seuil d’activation » (IASP), </a:t>
            </a:r>
          </a:p>
          <a:p>
            <a:pPr lvl="1"/>
            <a:r>
              <a:rPr lang="fr-FR" sz="1800" dirty="0"/>
              <a:t>amplification du signal, </a:t>
            </a:r>
          </a:p>
          <a:p>
            <a:pPr lvl="1"/>
            <a:r>
              <a:rPr lang="fr-FR" sz="1800" dirty="0"/>
              <a:t>implication des neurotransmetteurs excitateurs (aspartate, glutamate) et des canaux NMDA, </a:t>
            </a:r>
          </a:p>
          <a:p>
            <a:pPr lvl="1"/>
            <a:r>
              <a:rPr lang="fr-FR" sz="1800" dirty="0"/>
              <a:t>Allodynie, hyperalgésie</a:t>
            </a:r>
          </a:p>
          <a:p>
            <a:pPr lvl="1"/>
            <a:endParaRPr lang="fr-FR" b="1" dirty="0"/>
          </a:p>
          <a:p>
            <a:endParaRPr lang="fr-FR" dirty="0"/>
          </a:p>
        </p:txBody>
      </p:sp>
    </p:spTree>
    <p:extLst>
      <p:ext uri="{BB962C8B-B14F-4D97-AF65-F5344CB8AC3E}">
        <p14:creationId xmlns:p14="http://schemas.microsoft.com/office/powerpoint/2010/main" val="2318224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90C69CF-782C-4EE7-917D-6F13B977E109}"/>
              </a:ext>
            </a:extLst>
          </p:cNvPr>
          <p:cNvSpPr>
            <a:spLocks noGrp="1"/>
          </p:cNvSpPr>
          <p:nvPr>
            <p:ph type="title"/>
          </p:nvPr>
        </p:nvSpPr>
        <p:spPr/>
        <p:txBody>
          <a:bodyPr>
            <a:normAutofit/>
          </a:bodyPr>
          <a:lstStyle/>
          <a:p>
            <a:r>
              <a:rPr lang="fr-FR" sz="2800" dirty="0"/>
              <a:t>A chaque étape : amplification de l’influx… et frein physiologique!</a:t>
            </a:r>
          </a:p>
        </p:txBody>
      </p:sp>
      <p:sp>
        <p:nvSpPr>
          <p:cNvPr id="3" name="Espace réservé du contenu 2">
            <a:extLst>
              <a:ext uri="{FF2B5EF4-FFF2-40B4-BE49-F238E27FC236}">
                <a16:creationId xmlns:a16="http://schemas.microsoft.com/office/drawing/2014/main" xmlns="" id="{5D71A609-AE9E-4EB6-932F-C842BBB7B614}"/>
              </a:ext>
            </a:extLst>
          </p:cNvPr>
          <p:cNvSpPr>
            <a:spLocks noGrp="1"/>
          </p:cNvSpPr>
          <p:nvPr>
            <p:ph idx="1"/>
          </p:nvPr>
        </p:nvSpPr>
        <p:spPr/>
        <p:txBody>
          <a:bodyPr/>
          <a:lstStyle/>
          <a:p>
            <a:r>
              <a:rPr lang="fr-FR" sz="1800" dirty="0" err="1"/>
              <a:t>Gate</a:t>
            </a:r>
            <a:r>
              <a:rPr lang="fr-FR" sz="1800" dirty="0"/>
              <a:t> control</a:t>
            </a:r>
          </a:p>
          <a:p>
            <a:r>
              <a:rPr lang="fr-FR" sz="1800" dirty="0"/>
              <a:t>Contrôles inhibiteurs descendants</a:t>
            </a:r>
          </a:p>
          <a:p>
            <a:r>
              <a:rPr lang="fr-FR" sz="1800" dirty="0"/>
              <a:t>Contrôles inhibiteurs diffus induits par une stimulation nociceptive</a:t>
            </a:r>
          </a:p>
          <a:p>
            <a:endParaRPr lang="fr-FR" dirty="0"/>
          </a:p>
        </p:txBody>
      </p:sp>
    </p:spTree>
    <p:extLst>
      <p:ext uri="{BB962C8B-B14F-4D97-AF65-F5344CB8AC3E}">
        <p14:creationId xmlns:p14="http://schemas.microsoft.com/office/powerpoint/2010/main" val="354502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999AE64-B37C-43B7-BB6D-636477E50E39}"/>
              </a:ext>
            </a:extLst>
          </p:cNvPr>
          <p:cNvSpPr>
            <a:spLocks noGrp="1"/>
          </p:cNvSpPr>
          <p:nvPr>
            <p:ph type="title"/>
          </p:nvPr>
        </p:nvSpPr>
        <p:spPr/>
        <p:txBody>
          <a:bodyPr/>
          <a:lstStyle/>
          <a:p>
            <a:r>
              <a:rPr lang="fr-FR" dirty="0"/>
              <a:t>Physiopathologie </a:t>
            </a:r>
          </a:p>
        </p:txBody>
      </p:sp>
      <p:sp>
        <p:nvSpPr>
          <p:cNvPr id="3" name="Espace réservé du contenu 2">
            <a:extLst>
              <a:ext uri="{FF2B5EF4-FFF2-40B4-BE49-F238E27FC236}">
                <a16:creationId xmlns:a16="http://schemas.microsoft.com/office/drawing/2014/main" xmlns="" id="{088D95C3-C842-4A00-85EF-BE1EA9777A1A}"/>
              </a:ext>
            </a:extLst>
          </p:cNvPr>
          <p:cNvSpPr>
            <a:spLocks noGrp="1"/>
          </p:cNvSpPr>
          <p:nvPr>
            <p:ph idx="1"/>
          </p:nvPr>
        </p:nvSpPr>
        <p:spPr/>
        <p:txBody>
          <a:bodyPr>
            <a:normAutofit/>
          </a:bodyPr>
          <a:lstStyle/>
          <a:p>
            <a:r>
              <a:rPr lang="fr-FR" dirty="0"/>
              <a:t>Douleur : conséquence d’un déséquilibre entre excitation et inhibition, </a:t>
            </a:r>
          </a:p>
          <a:p>
            <a:pPr lvl="1"/>
            <a:r>
              <a:rPr lang="fr-FR" sz="1800" dirty="0"/>
              <a:t>soit par excès de stimulation, </a:t>
            </a:r>
          </a:p>
          <a:p>
            <a:pPr lvl="1"/>
            <a:r>
              <a:rPr lang="fr-FR" sz="1800" dirty="0"/>
              <a:t>soit par défaut des contrôles inhibiteurs </a:t>
            </a:r>
          </a:p>
          <a:p>
            <a:endParaRPr lang="fr-FR" dirty="0"/>
          </a:p>
          <a:p>
            <a:r>
              <a:rPr lang="fr-FR" dirty="0">
                <a:sym typeface="Wingdings" panose="05000000000000000000" pitchFamily="2" charset="2"/>
              </a:rPr>
              <a:t>Perspectives thérapeutiques : </a:t>
            </a:r>
          </a:p>
          <a:p>
            <a:pPr lvl="1"/>
            <a:r>
              <a:rPr lang="fr-FR" sz="1800" dirty="0">
                <a:sym typeface="Wingdings" panose="05000000000000000000" pitchFamily="2" charset="2"/>
              </a:rPr>
              <a:t>suppression des messages excitateurs </a:t>
            </a:r>
          </a:p>
          <a:p>
            <a:pPr lvl="1"/>
            <a:r>
              <a:rPr lang="fr-FR" sz="1800" dirty="0">
                <a:sym typeface="Wingdings" panose="05000000000000000000" pitchFamily="2" charset="2"/>
              </a:rPr>
              <a:t>renforcement des contrôles inhibiteurs</a:t>
            </a:r>
            <a:endParaRPr lang="fr-FR" sz="1800" dirty="0"/>
          </a:p>
          <a:p>
            <a:endParaRPr lang="fr-FR" dirty="0"/>
          </a:p>
          <a:p>
            <a:pPr lvl="1"/>
            <a:endParaRPr lang="fr-FR" dirty="0"/>
          </a:p>
        </p:txBody>
      </p:sp>
    </p:spTree>
    <p:extLst>
      <p:ext uri="{BB962C8B-B14F-4D97-AF65-F5344CB8AC3E}">
        <p14:creationId xmlns:p14="http://schemas.microsoft.com/office/powerpoint/2010/main" val="24976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heel(1)">
                                      <p:cBhvr>
                                        <p:cTn id="18" dur="2000"/>
                                        <p:tgtEl>
                                          <p:spTgt spid="3">
                                            <p:txEl>
                                              <p:pRg st="4" end="4"/>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heel(1)">
                                      <p:cBhvr>
                                        <p:cTn id="21" dur="2000"/>
                                        <p:tgtEl>
                                          <p:spTgt spid="3">
                                            <p:txEl>
                                              <p:pRg st="5" end="5"/>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heel(1)">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2DDE7F3-9A85-43A1-A32C-660FA79EEBEE}"/>
              </a:ext>
            </a:extLst>
          </p:cNvPr>
          <p:cNvSpPr>
            <a:spLocks noGrp="1"/>
          </p:cNvSpPr>
          <p:nvPr>
            <p:ph type="title"/>
          </p:nvPr>
        </p:nvSpPr>
        <p:spPr/>
        <p:txBody>
          <a:bodyPr/>
          <a:lstStyle/>
          <a:p>
            <a:r>
              <a:rPr lang="fr-FR" dirty="0"/>
              <a:t>3/ Traitements médicamenteux</a:t>
            </a:r>
          </a:p>
        </p:txBody>
      </p:sp>
      <p:sp>
        <p:nvSpPr>
          <p:cNvPr id="3" name="Espace réservé du texte 2">
            <a:extLst>
              <a:ext uri="{FF2B5EF4-FFF2-40B4-BE49-F238E27FC236}">
                <a16:creationId xmlns:a16="http://schemas.microsoft.com/office/drawing/2014/main" xmlns="" id="{E3B73CD9-E777-4D99-9391-90917E40DD7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908204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EFEF1E2-ADC5-4412-B194-76037B5568A0}"/>
              </a:ext>
            </a:extLst>
          </p:cNvPr>
          <p:cNvSpPr>
            <a:spLocks noGrp="1"/>
          </p:cNvSpPr>
          <p:nvPr>
            <p:ph type="title"/>
          </p:nvPr>
        </p:nvSpPr>
        <p:spPr/>
        <p:txBody>
          <a:bodyPr/>
          <a:lstStyle/>
          <a:p>
            <a:r>
              <a:rPr lang="fr-FR" dirty="0"/>
              <a:t>Traitements médicamenteux</a:t>
            </a:r>
          </a:p>
        </p:txBody>
      </p:sp>
      <p:sp>
        <p:nvSpPr>
          <p:cNvPr id="3" name="Espace réservé du contenu 2">
            <a:extLst>
              <a:ext uri="{FF2B5EF4-FFF2-40B4-BE49-F238E27FC236}">
                <a16:creationId xmlns:a16="http://schemas.microsoft.com/office/drawing/2014/main" xmlns="" id="{B29A569B-2DE2-4E0D-8743-4390F50D3316}"/>
              </a:ext>
            </a:extLst>
          </p:cNvPr>
          <p:cNvSpPr>
            <a:spLocks noGrp="1"/>
          </p:cNvSpPr>
          <p:nvPr>
            <p:ph idx="1"/>
          </p:nvPr>
        </p:nvSpPr>
        <p:spPr/>
        <p:txBody>
          <a:bodyPr/>
          <a:lstStyle/>
          <a:p>
            <a:pPr marL="0" indent="0">
              <a:buNone/>
              <a:defRPr/>
            </a:pPr>
            <a:r>
              <a:rPr lang="fr-FR" b="1" dirty="0"/>
              <a:t>Classification OMS</a:t>
            </a:r>
            <a:r>
              <a:rPr lang="fr-FR" dirty="0"/>
              <a:t> (1986-1996), </a:t>
            </a:r>
          </a:p>
          <a:p>
            <a:pPr marL="640080" lvl="1" indent="-274320">
              <a:buFont typeface="Wingdings 2"/>
              <a:buChar char=""/>
              <a:defRPr/>
            </a:pPr>
            <a:endParaRPr lang="fr-FR" dirty="0"/>
          </a:p>
          <a:p>
            <a:pPr marL="640080" lvl="1" indent="-274320">
              <a:buFont typeface="Wingdings 2"/>
              <a:buChar char=""/>
              <a:defRPr/>
            </a:pPr>
            <a:r>
              <a:rPr lang="fr-FR" dirty="0"/>
              <a:t>Initialement prévue pour la prise en charge des douleurs cancéreuses</a:t>
            </a:r>
          </a:p>
          <a:p>
            <a:pPr marL="640080" lvl="1" indent="-274320">
              <a:buFont typeface="Wingdings 2"/>
              <a:buChar char=""/>
              <a:defRPr/>
            </a:pPr>
            <a:r>
              <a:rPr lang="fr-FR" dirty="0"/>
              <a:t>Pédagogique : selon la puissance d’action des antalgiques</a:t>
            </a:r>
          </a:p>
          <a:p>
            <a:pPr marL="640080" lvl="1" indent="-274320">
              <a:buFont typeface="Wingdings 2"/>
              <a:buChar char=""/>
              <a:defRPr/>
            </a:pPr>
            <a:r>
              <a:rPr lang="fr-FR" dirty="0"/>
              <a:t>Implique l’évaluation de l’intensité de la douleur et l’utilisation de morphiniques si besoin</a:t>
            </a:r>
          </a:p>
          <a:p>
            <a:pPr marL="640080" lvl="1" indent="-274320">
              <a:buFont typeface="Wingdings 2"/>
              <a:buChar char=""/>
              <a:defRPr/>
            </a:pPr>
            <a:endParaRPr lang="fr-FR" dirty="0"/>
          </a:p>
          <a:p>
            <a:endParaRPr lang="fr-FR" dirty="0"/>
          </a:p>
        </p:txBody>
      </p:sp>
      <p:pic>
        <p:nvPicPr>
          <p:cNvPr id="4" name="Image 3">
            <a:extLst>
              <a:ext uri="{FF2B5EF4-FFF2-40B4-BE49-F238E27FC236}">
                <a16:creationId xmlns:a16="http://schemas.microsoft.com/office/drawing/2014/main" xmlns="" id="{C6158C4B-B532-4BAE-AC4B-0E8610B8943E}"/>
              </a:ext>
            </a:extLst>
          </p:cNvPr>
          <p:cNvPicPr>
            <a:picLocks noChangeAspect="1"/>
          </p:cNvPicPr>
          <p:nvPr/>
        </p:nvPicPr>
        <p:blipFill>
          <a:blip r:embed="rId2"/>
          <a:stretch>
            <a:fillRect/>
          </a:stretch>
        </p:blipFill>
        <p:spPr>
          <a:xfrm>
            <a:off x="0" y="3130330"/>
            <a:ext cx="1014452" cy="970645"/>
          </a:xfrm>
          <a:prstGeom prst="rect">
            <a:avLst/>
          </a:prstGeom>
        </p:spPr>
      </p:pic>
    </p:spTree>
    <p:extLst>
      <p:ext uri="{BB962C8B-B14F-4D97-AF65-F5344CB8AC3E}">
        <p14:creationId xmlns:p14="http://schemas.microsoft.com/office/powerpoint/2010/main" val="6326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EFEF1E2-ADC5-4412-B194-76037B5568A0}"/>
              </a:ext>
            </a:extLst>
          </p:cNvPr>
          <p:cNvSpPr>
            <a:spLocks noGrp="1"/>
          </p:cNvSpPr>
          <p:nvPr>
            <p:ph type="title"/>
          </p:nvPr>
        </p:nvSpPr>
        <p:spPr/>
        <p:txBody>
          <a:bodyPr/>
          <a:lstStyle/>
          <a:p>
            <a:r>
              <a:rPr lang="fr-FR" dirty="0"/>
              <a:t>Traitements médicamenteux</a:t>
            </a:r>
          </a:p>
        </p:txBody>
      </p:sp>
      <p:sp>
        <p:nvSpPr>
          <p:cNvPr id="3" name="Espace réservé du contenu 2">
            <a:extLst>
              <a:ext uri="{FF2B5EF4-FFF2-40B4-BE49-F238E27FC236}">
                <a16:creationId xmlns:a16="http://schemas.microsoft.com/office/drawing/2014/main" xmlns="" id="{B29A569B-2DE2-4E0D-8743-4390F50D3316}"/>
              </a:ext>
            </a:extLst>
          </p:cNvPr>
          <p:cNvSpPr>
            <a:spLocks noGrp="1"/>
          </p:cNvSpPr>
          <p:nvPr>
            <p:ph idx="1"/>
          </p:nvPr>
        </p:nvSpPr>
        <p:spPr/>
        <p:txBody>
          <a:bodyPr/>
          <a:lstStyle/>
          <a:p>
            <a:pPr marL="0" indent="0">
              <a:buNone/>
              <a:defRPr/>
            </a:pPr>
            <a:r>
              <a:rPr lang="fr-FR" b="1" dirty="0"/>
              <a:t>Classification OMS</a:t>
            </a:r>
            <a:r>
              <a:rPr lang="fr-FR" dirty="0"/>
              <a:t> (1986-1996), </a:t>
            </a:r>
          </a:p>
          <a:p>
            <a:pPr marL="640080" lvl="1" indent="-274320">
              <a:buFont typeface="Wingdings 2"/>
              <a:buChar char=""/>
              <a:defRPr/>
            </a:pPr>
            <a:endParaRPr lang="fr-FR" dirty="0"/>
          </a:p>
          <a:p>
            <a:pPr marL="640080" lvl="1" indent="-274320">
              <a:buFont typeface="Wingdings 2"/>
              <a:buChar char=""/>
              <a:defRPr/>
            </a:pPr>
            <a:r>
              <a:rPr lang="fr-FR" dirty="0"/>
              <a:t>Initialement prévue pour la prise en charge des douleurs cancéreuses</a:t>
            </a:r>
          </a:p>
          <a:p>
            <a:pPr marL="640080" lvl="1" indent="-274320">
              <a:buFont typeface="Wingdings 2"/>
              <a:buChar char=""/>
              <a:defRPr/>
            </a:pPr>
            <a:r>
              <a:rPr lang="fr-FR" dirty="0"/>
              <a:t>Pédagogique : selon la puissance d’action des antalgiques</a:t>
            </a:r>
          </a:p>
          <a:p>
            <a:pPr marL="640080" lvl="1" indent="-274320">
              <a:buFont typeface="Wingdings 2"/>
              <a:buChar char=""/>
              <a:defRPr/>
            </a:pPr>
            <a:r>
              <a:rPr lang="fr-FR" dirty="0"/>
              <a:t>Implique l’évaluation de l’intensité de la douleur et l’utilisation de morphiniques si besoin</a:t>
            </a:r>
          </a:p>
          <a:p>
            <a:pPr marL="640080" lvl="1" indent="-274320">
              <a:buFont typeface="Wingdings 2"/>
              <a:buChar char=""/>
              <a:defRPr/>
            </a:pPr>
            <a:endParaRPr lang="fr-FR" dirty="0"/>
          </a:p>
          <a:p>
            <a:pPr marL="640080" lvl="1" indent="-274320">
              <a:buFont typeface="Wingdings 2"/>
              <a:buChar char=""/>
              <a:defRPr/>
            </a:pPr>
            <a:r>
              <a:rPr lang="fr-FR" dirty="0"/>
              <a:t>Risque de prescriptions inadaptées dans les douleurs non cancéreuses</a:t>
            </a:r>
          </a:p>
          <a:p>
            <a:pPr marL="640080" lvl="1" indent="-274320">
              <a:buFont typeface="Wingdings 2"/>
              <a:buChar char=""/>
              <a:defRPr/>
            </a:pPr>
            <a:r>
              <a:rPr lang="fr-FR" dirty="0"/>
              <a:t>Ne prend pas en compte le mécanisme de la douleur ni le type… risque de non prise en charge des douleurs neuropathiques </a:t>
            </a:r>
          </a:p>
          <a:p>
            <a:endParaRPr lang="fr-FR" dirty="0"/>
          </a:p>
        </p:txBody>
      </p:sp>
      <p:pic>
        <p:nvPicPr>
          <p:cNvPr id="4" name="Image 3">
            <a:extLst>
              <a:ext uri="{FF2B5EF4-FFF2-40B4-BE49-F238E27FC236}">
                <a16:creationId xmlns:a16="http://schemas.microsoft.com/office/drawing/2014/main" xmlns="" id="{C6158C4B-B532-4BAE-AC4B-0E8610B8943E}"/>
              </a:ext>
            </a:extLst>
          </p:cNvPr>
          <p:cNvPicPr>
            <a:picLocks noChangeAspect="1"/>
          </p:cNvPicPr>
          <p:nvPr/>
        </p:nvPicPr>
        <p:blipFill>
          <a:blip r:embed="rId2"/>
          <a:stretch>
            <a:fillRect/>
          </a:stretch>
        </p:blipFill>
        <p:spPr>
          <a:xfrm>
            <a:off x="0" y="3130330"/>
            <a:ext cx="1014452" cy="970645"/>
          </a:xfrm>
          <a:prstGeom prst="rect">
            <a:avLst/>
          </a:prstGeom>
        </p:spPr>
      </p:pic>
      <p:pic>
        <p:nvPicPr>
          <p:cNvPr id="5" name="Image 4">
            <a:extLst>
              <a:ext uri="{FF2B5EF4-FFF2-40B4-BE49-F238E27FC236}">
                <a16:creationId xmlns:a16="http://schemas.microsoft.com/office/drawing/2014/main" xmlns="" id="{F5D69C05-3C0E-48B0-9645-D9F61C666026}"/>
              </a:ext>
            </a:extLst>
          </p:cNvPr>
          <p:cNvPicPr>
            <a:picLocks noChangeAspect="1"/>
          </p:cNvPicPr>
          <p:nvPr/>
        </p:nvPicPr>
        <p:blipFill>
          <a:blip r:embed="rId3"/>
          <a:stretch>
            <a:fillRect/>
          </a:stretch>
        </p:blipFill>
        <p:spPr>
          <a:xfrm>
            <a:off x="9514" y="4769019"/>
            <a:ext cx="1050864" cy="1063772"/>
          </a:xfrm>
          <a:prstGeom prst="rect">
            <a:avLst/>
          </a:prstGeom>
        </p:spPr>
      </p:pic>
    </p:spTree>
    <p:extLst>
      <p:ext uri="{BB962C8B-B14F-4D97-AF65-F5344CB8AC3E}">
        <p14:creationId xmlns:p14="http://schemas.microsoft.com/office/powerpoint/2010/main" val="17181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down)">
                                      <p:cBhvr>
                                        <p:cTn id="23" dur="580">
                                          <p:stCondLst>
                                            <p:cond delay="0"/>
                                          </p:stCondLst>
                                        </p:cTn>
                                        <p:tgtEl>
                                          <p:spTgt spid="3">
                                            <p:txEl>
                                              <p:pRg st="7" end="7"/>
                                            </p:txEl>
                                          </p:spTgt>
                                        </p:tgtEl>
                                      </p:cBhvr>
                                    </p:animEffect>
                                    <p:anim calcmode="lin" valueType="num">
                                      <p:cBhvr>
                                        <p:cTn id="2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7" end="7"/>
                                            </p:txEl>
                                          </p:spTgt>
                                        </p:tgtEl>
                                      </p:cBhvr>
                                      <p:to x="100000" y="60000"/>
                                    </p:animScale>
                                    <p:animScale>
                                      <p:cBhvr>
                                        <p:cTn id="30" dur="166" decel="50000">
                                          <p:stCondLst>
                                            <p:cond delay="676"/>
                                          </p:stCondLst>
                                        </p:cTn>
                                        <p:tgtEl>
                                          <p:spTgt spid="3">
                                            <p:txEl>
                                              <p:pRg st="7" end="7"/>
                                            </p:txEl>
                                          </p:spTgt>
                                        </p:tgtEl>
                                      </p:cBhvr>
                                      <p:to x="100000" y="100000"/>
                                    </p:animScale>
                                    <p:animScale>
                                      <p:cBhvr>
                                        <p:cTn id="31" dur="26">
                                          <p:stCondLst>
                                            <p:cond delay="1312"/>
                                          </p:stCondLst>
                                        </p:cTn>
                                        <p:tgtEl>
                                          <p:spTgt spid="3">
                                            <p:txEl>
                                              <p:pRg st="7" end="7"/>
                                            </p:txEl>
                                          </p:spTgt>
                                        </p:tgtEl>
                                      </p:cBhvr>
                                      <p:to x="100000" y="80000"/>
                                    </p:animScale>
                                    <p:animScale>
                                      <p:cBhvr>
                                        <p:cTn id="32" dur="166" decel="50000">
                                          <p:stCondLst>
                                            <p:cond delay="1338"/>
                                          </p:stCondLst>
                                        </p:cTn>
                                        <p:tgtEl>
                                          <p:spTgt spid="3">
                                            <p:txEl>
                                              <p:pRg st="7" end="7"/>
                                            </p:txEl>
                                          </p:spTgt>
                                        </p:tgtEl>
                                      </p:cBhvr>
                                      <p:to x="100000" y="100000"/>
                                    </p:animScale>
                                    <p:animScale>
                                      <p:cBhvr>
                                        <p:cTn id="33" dur="26">
                                          <p:stCondLst>
                                            <p:cond delay="1642"/>
                                          </p:stCondLst>
                                        </p:cTn>
                                        <p:tgtEl>
                                          <p:spTgt spid="3">
                                            <p:txEl>
                                              <p:pRg st="7" end="7"/>
                                            </p:txEl>
                                          </p:spTgt>
                                        </p:tgtEl>
                                      </p:cBhvr>
                                      <p:to x="100000" y="90000"/>
                                    </p:animScale>
                                    <p:animScale>
                                      <p:cBhvr>
                                        <p:cTn id="34" dur="166" decel="50000">
                                          <p:stCondLst>
                                            <p:cond delay="1668"/>
                                          </p:stCondLst>
                                        </p:cTn>
                                        <p:tgtEl>
                                          <p:spTgt spid="3">
                                            <p:txEl>
                                              <p:pRg st="7" end="7"/>
                                            </p:txEl>
                                          </p:spTgt>
                                        </p:tgtEl>
                                      </p:cBhvr>
                                      <p:to x="100000" y="100000"/>
                                    </p:animScale>
                                    <p:animScale>
                                      <p:cBhvr>
                                        <p:cTn id="35" dur="26">
                                          <p:stCondLst>
                                            <p:cond delay="1808"/>
                                          </p:stCondLst>
                                        </p:cTn>
                                        <p:tgtEl>
                                          <p:spTgt spid="3">
                                            <p:txEl>
                                              <p:pRg st="7" end="7"/>
                                            </p:txEl>
                                          </p:spTgt>
                                        </p:tgtEl>
                                      </p:cBhvr>
                                      <p:to x="100000" y="95000"/>
                                    </p:animScale>
                                    <p:animScale>
                                      <p:cBhvr>
                                        <p:cTn id="3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E19D0D3-C141-462F-AEE3-27BD28C61CC1}"/>
              </a:ext>
            </a:extLst>
          </p:cNvPr>
          <p:cNvSpPr>
            <a:spLocks noGrp="1"/>
          </p:cNvSpPr>
          <p:nvPr>
            <p:ph type="title"/>
          </p:nvPr>
        </p:nvSpPr>
        <p:spPr/>
        <p:txBody>
          <a:bodyPr/>
          <a:lstStyle/>
          <a:p>
            <a:r>
              <a:rPr lang="fr-FR" dirty="0"/>
              <a:t>Classification OMS</a:t>
            </a:r>
          </a:p>
        </p:txBody>
      </p:sp>
      <p:sp>
        <p:nvSpPr>
          <p:cNvPr id="4" name="Rectangle : avec coins rognés en haut 3">
            <a:extLst>
              <a:ext uri="{FF2B5EF4-FFF2-40B4-BE49-F238E27FC236}">
                <a16:creationId xmlns:a16="http://schemas.microsoft.com/office/drawing/2014/main" xmlns="" id="{8468AF7C-4657-405E-A23F-53F7D081C0FD}"/>
              </a:ext>
            </a:extLst>
          </p:cNvPr>
          <p:cNvSpPr/>
          <p:nvPr/>
        </p:nvSpPr>
        <p:spPr>
          <a:xfrm>
            <a:off x="637822" y="4320822"/>
            <a:ext cx="2359377" cy="1603022"/>
          </a:xfrm>
          <a:prstGeom prst="snip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PALIER 1</a:t>
            </a:r>
          </a:p>
          <a:p>
            <a:pPr algn="ctr"/>
            <a:r>
              <a:rPr lang="fr-FR" dirty="0">
                <a:solidFill>
                  <a:schemeClr val="tx1"/>
                </a:solidFill>
              </a:rPr>
              <a:t>EVA 1 à 3</a:t>
            </a:r>
          </a:p>
          <a:p>
            <a:pPr algn="ctr"/>
            <a:endParaRPr lang="fr-FR" dirty="0">
              <a:solidFill>
                <a:schemeClr val="tx1"/>
              </a:solidFill>
            </a:endParaRPr>
          </a:p>
          <a:p>
            <a:pPr algn="ctr"/>
            <a:r>
              <a:rPr lang="fr-FR" dirty="0">
                <a:solidFill>
                  <a:schemeClr val="tx1"/>
                </a:solidFill>
              </a:rPr>
              <a:t>Antalgiques non opioïdes</a:t>
            </a:r>
          </a:p>
        </p:txBody>
      </p:sp>
      <p:sp>
        <p:nvSpPr>
          <p:cNvPr id="8" name="Rectangle : avec coins rognés en haut 7">
            <a:extLst>
              <a:ext uri="{FF2B5EF4-FFF2-40B4-BE49-F238E27FC236}">
                <a16:creationId xmlns:a16="http://schemas.microsoft.com/office/drawing/2014/main" xmlns="" id="{A6503558-0DE5-4AB6-ABF0-0B09A06F8C3E}"/>
              </a:ext>
            </a:extLst>
          </p:cNvPr>
          <p:cNvSpPr/>
          <p:nvPr/>
        </p:nvSpPr>
        <p:spPr>
          <a:xfrm>
            <a:off x="3553268" y="3340102"/>
            <a:ext cx="2359377" cy="1603022"/>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PALIER 2</a:t>
            </a:r>
          </a:p>
          <a:p>
            <a:pPr algn="ctr"/>
            <a:r>
              <a:rPr lang="fr-FR" dirty="0">
                <a:solidFill>
                  <a:schemeClr val="tx1"/>
                </a:solidFill>
              </a:rPr>
              <a:t>EVA 4 à 7</a:t>
            </a:r>
          </a:p>
          <a:p>
            <a:pPr algn="ctr"/>
            <a:endParaRPr lang="fr-FR" dirty="0">
              <a:solidFill>
                <a:schemeClr val="tx1"/>
              </a:solidFill>
            </a:endParaRPr>
          </a:p>
          <a:p>
            <a:pPr algn="ctr"/>
            <a:r>
              <a:rPr lang="fr-FR" dirty="0">
                <a:solidFill>
                  <a:schemeClr val="tx1"/>
                </a:solidFill>
              </a:rPr>
              <a:t>Opioïdes faibles</a:t>
            </a:r>
          </a:p>
        </p:txBody>
      </p:sp>
      <p:sp>
        <p:nvSpPr>
          <p:cNvPr id="9" name="Rectangle : avec coins rognés en haut 8">
            <a:extLst>
              <a:ext uri="{FF2B5EF4-FFF2-40B4-BE49-F238E27FC236}">
                <a16:creationId xmlns:a16="http://schemas.microsoft.com/office/drawing/2014/main" xmlns="" id="{EA12B9ED-8522-42E9-8582-330D71570726}"/>
              </a:ext>
            </a:extLst>
          </p:cNvPr>
          <p:cNvSpPr/>
          <p:nvPr/>
        </p:nvSpPr>
        <p:spPr>
          <a:xfrm>
            <a:off x="6558848" y="2521658"/>
            <a:ext cx="2359377" cy="160302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PALIER 3</a:t>
            </a:r>
          </a:p>
          <a:p>
            <a:pPr algn="ctr"/>
            <a:r>
              <a:rPr lang="fr-FR" dirty="0">
                <a:solidFill>
                  <a:schemeClr val="tx1"/>
                </a:solidFill>
              </a:rPr>
              <a:t>EVA 7 à 10</a:t>
            </a:r>
          </a:p>
          <a:p>
            <a:pPr algn="ctr"/>
            <a:endParaRPr lang="fr-FR" dirty="0">
              <a:solidFill>
                <a:schemeClr val="tx1"/>
              </a:solidFill>
            </a:endParaRPr>
          </a:p>
          <a:p>
            <a:pPr algn="ctr"/>
            <a:r>
              <a:rPr lang="fr-FR" dirty="0">
                <a:solidFill>
                  <a:schemeClr val="tx1"/>
                </a:solidFill>
              </a:rPr>
              <a:t>Opioïdes forts</a:t>
            </a:r>
          </a:p>
        </p:txBody>
      </p:sp>
      <p:cxnSp>
        <p:nvCxnSpPr>
          <p:cNvPr id="11" name="Connecteur droit avec flèche 10">
            <a:extLst>
              <a:ext uri="{FF2B5EF4-FFF2-40B4-BE49-F238E27FC236}">
                <a16:creationId xmlns:a16="http://schemas.microsoft.com/office/drawing/2014/main" xmlns="" id="{02D18EEB-3F75-4AAA-96CF-73236904E006}"/>
              </a:ext>
            </a:extLst>
          </p:cNvPr>
          <p:cNvCxnSpPr>
            <a:cxnSpLocks/>
          </p:cNvCxnSpPr>
          <p:nvPr/>
        </p:nvCxnSpPr>
        <p:spPr>
          <a:xfrm flipV="1">
            <a:off x="1625600" y="4470400"/>
            <a:ext cx="7648402" cy="21900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xmlns="" id="{9AE5ACC6-C358-4030-A001-120DA54E3E85}"/>
              </a:ext>
            </a:extLst>
          </p:cNvPr>
          <p:cNvSpPr/>
          <p:nvPr/>
        </p:nvSpPr>
        <p:spPr>
          <a:xfrm>
            <a:off x="5912645" y="5565422"/>
            <a:ext cx="1354666" cy="801511"/>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EVA</a:t>
            </a:r>
          </a:p>
        </p:txBody>
      </p:sp>
    </p:spTree>
    <p:extLst>
      <p:ext uri="{BB962C8B-B14F-4D97-AF65-F5344CB8AC3E}">
        <p14:creationId xmlns:p14="http://schemas.microsoft.com/office/powerpoint/2010/main" val="286730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0B563D-B983-4583-B70F-B57CDDBAE1A9}"/>
              </a:ext>
            </a:extLst>
          </p:cNvPr>
          <p:cNvSpPr>
            <a:spLocks noGrp="1"/>
          </p:cNvSpPr>
          <p:nvPr>
            <p:ph type="title"/>
          </p:nvPr>
        </p:nvSpPr>
        <p:spPr/>
        <p:txBody>
          <a:bodyPr/>
          <a:lstStyle/>
          <a:p>
            <a:r>
              <a:rPr lang="fr-FR" dirty="0"/>
              <a:t>Définitions</a:t>
            </a:r>
          </a:p>
        </p:txBody>
      </p:sp>
      <p:sp>
        <p:nvSpPr>
          <p:cNvPr id="3" name="Espace réservé du contenu 2">
            <a:extLst>
              <a:ext uri="{FF2B5EF4-FFF2-40B4-BE49-F238E27FC236}">
                <a16:creationId xmlns:a16="http://schemas.microsoft.com/office/drawing/2014/main" xmlns="" id="{6A7B5510-AEF2-4056-8148-CDA2F8040C90}"/>
              </a:ext>
            </a:extLst>
          </p:cNvPr>
          <p:cNvSpPr>
            <a:spLocks noGrp="1"/>
          </p:cNvSpPr>
          <p:nvPr>
            <p:ph idx="1"/>
          </p:nvPr>
        </p:nvSpPr>
        <p:spPr/>
        <p:txBody>
          <a:bodyPr>
            <a:normAutofit lnSpcReduction="10000"/>
          </a:bodyPr>
          <a:lstStyle/>
          <a:p>
            <a:r>
              <a:rPr lang="fr-FR" dirty="0"/>
              <a:t>Composantes de la douleur</a:t>
            </a:r>
          </a:p>
          <a:p>
            <a:pPr lvl="1"/>
            <a:r>
              <a:rPr lang="fr-FR" b="1" dirty="0"/>
              <a:t>Sensori-discriminative</a:t>
            </a:r>
            <a:r>
              <a:rPr lang="fr-FR" dirty="0"/>
              <a:t> : « Souffrir dans sa chair », </a:t>
            </a:r>
          </a:p>
          <a:p>
            <a:pPr lvl="1"/>
            <a:r>
              <a:rPr lang="fr-FR" b="1" dirty="0" err="1"/>
              <a:t>Affectivo</a:t>
            </a:r>
            <a:r>
              <a:rPr lang="fr-FR" b="1" dirty="0"/>
              <a:t>-émotionnelle</a:t>
            </a:r>
            <a:r>
              <a:rPr lang="fr-FR" dirty="0"/>
              <a:t> : « Souffrir avec son cœur », </a:t>
            </a:r>
          </a:p>
          <a:p>
            <a:pPr lvl="1"/>
            <a:r>
              <a:rPr lang="fr-FR" b="1" dirty="0"/>
              <a:t>Cognitive</a:t>
            </a:r>
            <a:r>
              <a:rPr lang="fr-FR" dirty="0"/>
              <a:t> : « Souffrir avec sa tête », </a:t>
            </a:r>
          </a:p>
          <a:p>
            <a:pPr lvl="1"/>
            <a:r>
              <a:rPr lang="fr-FR" b="1" dirty="0"/>
              <a:t>Comportementale</a:t>
            </a:r>
            <a:r>
              <a:rPr lang="fr-FR" dirty="0"/>
              <a:t> : « Souffrir avec ses gestes », </a:t>
            </a:r>
          </a:p>
          <a:p>
            <a:endParaRPr lang="fr-FR" dirty="0"/>
          </a:p>
          <a:p>
            <a:endParaRPr lang="fr-FR" dirty="0">
              <a:latin typeface="Comic Sans MS" panose="030F0702030302020204" pitchFamily="66" charset="0"/>
            </a:endParaRPr>
          </a:p>
          <a:p>
            <a:pPr>
              <a:lnSpc>
                <a:spcPct val="90000"/>
              </a:lnSpc>
              <a:buNone/>
            </a:pPr>
            <a:r>
              <a:rPr lang="fr-FR" dirty="0">
                <a:latin typeface="Monotype Corsiva" panose="03010101010201010101" pitchFamily="66" charset="0"/>
              </a:rPr>
              <a:t>« pas d’idée générale sur la douleur. Chaque patient fait la sienne, et le mal varie, comme la voix du chanteur, selon l’acoustique de la salle » </a:t>
            </a:r>
          </a:p>
          <a:p>
            <a:pPr>
              <a:lnSpc>
                <a:spcPct val="90000"/>
              </a:lnSpc>
              <a:buNone/>
            </a:pPr>
            <a:endParaRPr lang="fr-FR" dirty="0"/>
          </a:p>
          <a:p>
            <a:pPr>
              <a:lnSpc>
                <a:spcPct val="90000"/>
              </a:lnSpc>
              <a:buNone/>
            </a:pPr>
            <a:r>
              <a:rPr lang="fr-FR" dirty="0"/>
              <a:t>						</a:t>
            </a:r>
            <a:r>
              <a:rPr lang="fr-FR" dirty="0">
                <a:latin typeface="Monotype Corsiva" panose="03010101010201010101" pitchFamily="66" charset="0"/>
              </a:rPr>
              <a:t>Daudet, </a:t>
            </a:r>
            <a:r>
              <a:rPr lang="fr-FR" i="1" dirty="0">
                <a:latin typeface="Monotype Corsiva" panose="03010101010201010101" pitchFamily="66" charset="0"/>
              </a:rPr>
              <a:t>la </a:t>
            </a:r>
            <a:r>
              <a:rPr lang="fr-FR" i="1" dirty="0" err="1">
                <a:latin typeface="Monotype Corsiva" panose="03010101010201010101" pitchFamily="66" charset="0"/>
              </a:rPr>
              <a:t>Doulou</a:t>
            </a:r>
            <a:endParaRPr lang="fr-FR" i="1" dirty="0">
              <a:latin typeface="Monotype Corsiva" panose="03010101010201010101" pitchFamily="66" charset="0"/>
            </a:endParaRPr>
          </a:p>
          <a:p>
            <a:endParaRPr lang="fr-FR" dirty="0"/>
          </a:p>
        </p:txBody>
      </p:sp>
    </p:spTree>
    <p:extLst>
      <p:ext uri="{BB962C8B-B14F-4D97-AF65-F5344CB8AC3E}">
        <p14:creationId xmlns:p14="http://schemas.microsoft.com/office/powerpoint/2010/main" val="236791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ircle(in)">
                                      <p:cBhvr>
                                        <p:cTn id="3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26BEAC-389E-423E-A7C8-7BBF6BEF6E56}"/>
              </a:ext>
            </a:extLst>
          </p:cNvPr>
          <p:cNvSpPr>
            <a:spLocks noGrp="1"/>
          </p:cNvSpPr>
          <p:nvPr>
            <p:ph type="title"/>
          </p:nvPr>
        </p:nvSpPr>
        <p:spPr/>
        <p:txBody>
          <a:bodyPr/>
          <a:lstStyle/>
          <a:p>
            <a:r>
              <a:rPr lang="fr-FR" dirty="0"/>
              <a:t>              </a:t>
            </a:r>
          </a:p>
        </p:txBody>
      </p:sp>
      <p:sp>
        <p:nvSpPr>
          <p:cNvPr id="3" name="Espace réservé du contenu 2">
            <a:extLst>
              <a:ext uri="{FF2B5EF4-FFF2-40B4-BE49-F238E27FC236}">
                <a16:creationId xmlns:a16="http://schemas.microsoft.com/office/drawing/2014/main" xmlns="" id="{D51AB0C4-9D7C-4800-93F4-C507A20DA5B7}"/>
              </a:ext>
            </a:extLst>
          </p:cNvPr>
          <p:cNvSpPr>
            <a:spLocks noGrp="1"/>
          </p:cNvSpPr>
          <p:nvPr>
            <p:ph idx="1"/>
          </p:nvPr>
        </p:nvSpPr>
        <p:spPr/>
        <p:txBody>
          <a:bodyPr/>
          <a:lstStyle/>
          <a:p>
            <a:pPr marL="0" indent="0">
              <a:buNone/>
            </a:pPr>
            <a:r>
              <a:rPr lang="fr-FR" dirty="0"/>
              <a:t>Paracétamol </a:t>
            </a:r>
          </a:p>
          <a:p>
            <a:endParaRPr lang="fr-FR" dirty="0"/>
          </a:p>
          <a:p>
            <a:r>
              <a:rPr lang="fr-FR" dirty="0"/>
              <a:t>Jusqu’à 4 grammes par jour si pas de pathologie sous-jacente</a:t>
            </a:r>
          </a:p>
          <a:p>
            <a:r>
              <a:rPr lang="fr-FR" dirty="0"/>
              <a:t>Potentialise l’action des opiacés</a:t>
            </a:r>
          </a:p>
          <a:p>
            <a:r>
              <a:rPr lang="fr-FR" dirty="0"/>
              <a:t>Toxicité hépatique si surdosage</a:t>
            </a:r>
          </a:p>
          <a:p>
            <a:r>
              <a:rPr lang="fr-FR" dirty="0"/>
              <a:t>Interaction avec les AVK</a:t>
            </a:r>
          </a:p>
        </p:txBody>
      </p:sp>
      <p:sp>
        <p:nvSpPr>
          <p:cNvPr id="5" name="Rectangle : avec coins rognés en haut 4">
            <a:extLst>
              <a:ext uri="{FF2B5EF4-FFF2-40B4-BE49-F238E27FC236}">
                <a16:creationId xmlns:a16="http://schemas.microsoft.com/office/drawing/2014/main" xmlns="" id="{CE23381F-7D8F-44AE-9805-721FB879FA9F}"/>
              </a:ext>
            </a:extLst>
          </p:cNvPr>
          <p:cNvSpPr/>
          <p:nvPr/>
        </p:nvSpPr>
        <p:spPr>
          <a:xfrm>
            <a:off x="677334" y="348236"/>
            <a:ext cx="2359377" cy="1603022"/>
          </a:xfrm>
          <a:prstGeom prst="snip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PALIER 1</a:t>
            </a:r>
          </a:p>
          <a:p>
            <a:pPr algn="ctr"/>
            <a:r>
              <a:rPr lang="fr-FR" dirty="0">
                <a:solidFill>
                  <a:schemeClr val="tx1"/>
                </a:solidFill>
              </a:rPr>
              <a:t>EVA 1 à 3</a:t>
            </a:r>
          </a:p>
          <a:p>
            <a:pPr algn="ctr"/>
            <a:endParaRPr lang="fr-FR" dirty="0">
              <a:solidFill>
                <a:schemeClr val="tx1"/>
              </a:solidFill>
            </a:endParaRPr>
          </a:p>
          <a:p>
            <a:pPr algn="ctr"/>
            <a:r>
              <a:rPr lang="fr-FR" dirty="0">
                <a:solidFill>
                  <a:schemeClr val="tx1"/>
                </a:solidFill>
              </a:rPr>
              <a:t>Antalgiques non opioïdes</a:t>
            </a:r>
          </a:p>
        </p:txBody>
      </p:sp>
    </p:spTree>
    <p:extLst>
      <p:ext uri="{BB962C8B-B14F-4D97-AF65-F5344CB8AC3E}">
        <p14:creationId xmlns:p14="http://schemas.microsoft.com/office/powerpoint/2010/main" val="2077182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xmlns="" id="{9D83F950-8CDD-4374-9287-4E1DFFDFE590}"/>
              </a:ext>
            </a:extLst>
          </p:cNvPr>
          <p:cNvPicPr>
            <a:picLocks noChangeAspect="1"/>
          </p:cNvPicPr>
          <p:nvPr/>
        </p:nvPicPr>
        <p:blipFill>
          <a:blip r:embed="rId2"/>
          <a:stretch>
            <a:fillRect/>
          </a:stretch>
        </p:blipFill>
        <p:spPr>
          <a:xfrm>
            <a:off x="677334" y="350659"/>
            <a:ext cx="2377646" cy="1694835"/>
          </a:xfrm>
          <a:prstGeom prst="rect">
            <a:avLst/>
          </a:prstGeom>
        </p:spPr>
      </p:pic>
      <p:sp>
        <p:nvSpPr>
          <p:cNvPr id="2" name="Titre 1">
            <a:extLst>
              <a:ext uri="{FF2B5EF4-FFF2-40B4-BE49-F238E27FC236}">
                <a16:creationId xmlns:a16="http://schemas.microsoft.com/office/drawing/2014/main" xmlns="" id="{E2B437CF-8908-4241-9D6B-C5C8114E818B}"/>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58F7E8C7-660B-4C1C-B285-002D98191129}"/>
              </a:ext>
            </a:extLst>
          </p:cNvPr>
          <p:cNvSpPr>
            <a:spLocks noGrp="1"/>
          </p:cNvSpPr>
          <p:nvPr>
            <p:ph idx="1"/>
          </p:nvPr>
        </p:nvSpPr>
        <p:spPr/>
        <p:txBody>
          <a:bodyPr/>
          <a:lstStyle/>
          <a:p>
            <a:pPr marL="0" indent="0">
              <a:buNone/>
            </a:pPr>
            <a:r>
              <a:rPr lang="fr-FR" dirty="0"/>
              <a:t>AINS</a:t>
            </a:r>
          </a:p>
          <a:p>
            <a:pPr marL="0" indent="0">
              <a:buNone/>
            </a:pPr>
            <a:endParaRPr lang="fr-FR" dirty="0"/>
          </a:p>
          <a:p>
            <a:r>
              <a:rPr lang="fr-FR" dirty="0"/>
              <a:t>Antalgiques, anti-inflammatoires, antipyrétiques et antiagrégants plaquettaires</a:t>
            </a:r>
          </a:p>
          <a:p>
            <a:r>
              <a:rPr lang="fr-FR" dirty="0"/>
              <a:t>Attention à la toxicité +++++</a:t>
            </a:r>
          </a:p>
          <a:p>
            <a:r>
              <a:rPr lang="fr-FR" dirty="0"/>
              <a:t>Toxicité gastro duodénale, rénale, cardiovasculaire</a:t>
            </a:r>
          </a:p>
          <a:p>
            <a:r>
              <a:rPr lang="fr-FR" dirty="0"/>
              <a:t>Attention aux associations (AVK, antiagrégants, corticoïdes)</a:t>
            </a:r>
          </a:p>
          <a:p>
            <a:r>
              <a:rPr lang="fr-FR" dirty="0"/>
              <a:t>En dehors des maladies inflammatoires : le moins possible, le moins longtemps possible</a:t>
            </a:r>
          </a:p>
        </p:txBody>
      </p:sp>
    </p:spTree>
    <p:extLst>
      <p:ext uri="{BB962C8B-B14F-4D97-AF65-F5344CB8AC3E}">
        <p14:creationId xmlns:p14="http://schemas.microsoft.com/office/powerpoint/2010/main" val="1095664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AD48329A-AD9B-4155-98D2-5CFB13F11A14}"/>
              </a:ext>
            </a:extLst>
          </p:cNvPr>
          <p:cNvPicPr>
            <a:picLocks noChangeAspect="1"/>
          </p:cNvPicPr>
          <p:nvPr/>
        </p:nvPicPr>
        <p:blipFill>
          <a:blip r:embed="rId2"/>
          <a:stretch>
            <a:fillRect/>
          </a:stretch>
        </p:blipFill>
        <p:spPr>
          <a:xfrm>
            <a:off x="3544712" y="308723"/>
            <a:ext cx="2377646" cy="1621677"/>
          </a:xfrm>
          <a:prstGeom prst="rect">
            <a:avLst/>
          </a:prstGeom>
        </p:spPr>
      </p:pic>
      <p:sp>
        <p:nvSpPr>
          <p:cNvPr id="2" name="Titre 1">
            <a:extLst>
              <a:ext uri="{FF2B5EF4-FFF2-40B4-BE49-F238E27FC236}">
                <a16:creationId xmlns:a16="http://schemas.microsoft.com/office/drawing/2014/main" xmlns="" id="{EC6D3EAC-8B74-4160-9A81-78BD9048048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B8779F10-3AFC-4FE9-8EBD-6D9366B3F6F6}"/>
              </a:ext>
            </a:extLst>
          </p:cNvPr>
          <p:cNvSpPr>
            <a:spLocks noGrp="1"/>
          </p:cNvSpPr>
          <p:nvPr>
            <p:ph idx="1"/>
          </p:nvPr>
        </p:nvSpPr>
        <p:spPr/>
        <p:txBody>
          <a:bodyPr/>
          <a:lstStyle/>
          <a:p>
            <a:pPr marL="0" indent="0">
              <a:buNone/>
            </a:pPr>
            <a:r>
              <a:rPr lang="fr-FR" dirty="0"/>
              <a:t>Tramadol </a:t>
            </a:r>
          </a:p>
          <a:p>
            <a:pPr marL="0" indent="0">
              <a:buNone/>
            </a:pPr>
            <a:endParaRPr lang="fr-FR" dirty="0"/>
          </a:p>
          <a:p>
            <a:r>
              <a:rPr lang="fr-FR" dirty="0"/>
              <a:t>Analgésique central de type morphinique : se fixe sur les récepteurs à la morphine et inhibe la recapture de la sérotonine au niveau central </a:t>
            </a:r>
            <a:r>
              <a:rPr lang="fr-FR" dirty="0">
                <a:sym typeface="Wingdings" panose="05000000000000000000" pitchFamily="2" charset="2"/>
              </a:rPr>
              <a:t> intérêt dans les douleurs mixtes (nociceptives et neuropathiques)</a:t>
            </a:r>
          </a:p>
          <a:p>
            <a:r>
              <a:rPr lang="fr-FR" dirty="0"/>
              <a:t>Libération prolongée, immédiate, orodispersible, en gouttes, en association avec paracétamol</a:t>
            </a:r>
          </a:p>
          <a:p>
            <a:endParaRPr lang="fr-FR" dirty="0"/>
          </a:p>
        </p:txBody>
      </p:sp>
    </p:spTree>
    <p:extLst>
      <p:ext uri="{BB962C8B-B14F-4D97-AF65-F5344CB8AC3E}">
        <p14:creationId xmlns:p14="http://schemas.microsoft.com/office/powerpoint/2010/main" val="3683941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AD48329A-AD9B-4155-98D2-5CFB13F11A14}"/>
              </a:ext>
            </a:extLst>
          </p:cNvPr>
          <p:cNvPicPr>
            <a:picLocks noChangeAspect="1"/>
          </p:cNvPicPr>
          <p:nvPr/>
        </p:nvPicPr>
        <p:blipFill>
          <a:blip r:embed="rId2"/>
          <a:stretch>
            <a:fillRect/>
          </a:stretch>
        </p:blipFill>
        <p:spPr>
          <a:xfrm>
            <a:off x="3544712" y="308723"/>
            <a:ext cx="2377646" cy="1621677"/>
          </a:xfrm>
          <a:prstGeom prst="rect">
            <a:avLst/>
          </a:prstGeom>
        </p:spPr>
      </p:pic>
      <p:sp>
        <p:nvSpPr>
          <p:cNvPr id="2" name="Titre 1">
            <a:extLst>
              <a:ext uri="{FF2B5EF4-FFF2-40B4-BE49-F238E27FC236}">
                <a16:creationId xmlns:a16="http://schemas.microsoft.com/office/drawing/2014/main" xmlns="" id="{EC6D3EAC-8B74-4160-9A81-78BD9048048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B8779F10-3AFC-4FE9-8EBD-6D9366B3F6F6}"/>
              </a:ext>
            </a:extLst>
          </p:cNvPr>
          <p:cNvSpPr>
            <a:spLocks noGrp="1"/>
          </p:cNvSpPr>
          <p:nvPr>
            <p:ph idx="1"/>
          </p:nvPr>
        </p:nvSpPr>
        <p:spPr/>
        <p:txBody>
          <a:bodyPr>
            <a:normAutofit/>
          </a:bodyPr>
          <a:lstStyle/>
          <a:p>
            <a:pPr marL="0" indent="0">
              <a:buNone/>
            </a:pPr>
            <a:r>
              <a:rPr lang="fr-FR" dirty="0"/>
              <a:t>Codéine (LP, LI)</a:t>
            </a:r>
          </a:p>
          <a:p>
            <a:endParaRPr lang="fr-FR" dirty="0"/>
          </a:p>
          <a:p>
            <a:r>
              <a:rPr lang="fr-FR" dirty="0"/>
              <a:t>Libération prolongée</a:t>
            </a:r>
          </a:p>
          <a:p>
            <a:r>
              <a:rPr lang="fr-FR" dirty="0"/>
              <a:t>Libération immédiate en association avec paracétamol</a:t>
            </a:r>
          </a:p>
          <a:p>
            <a:r>
              <a:rPr lang="fr-FR" dirty="0"/>
              <a:t>Antalgique central de type morphinique</a:t>
            </a:r>
          </a:p>
          <a:p>
            <a:r>
              <a:rPr lang="fr-FR" dirty="0"/>
              <a:t>Active lorsque transformée en morphine par le foie : patients « insensibles » à la codéine si perturbation de cette voie métabolique</a:t>
            </a:r>
          </a:p>
          <a:p>
            <a:pPr marL="0" indent="0">
              <a:buNone/>
            </a:pPr>
            <a:endParaRPr lang="fr-FR" dirty="0"/>
          </a:p>
        </p:txBody>
      </p:sp>
    </p:spTree>
    <p:extLst>
      <p:ext uri="{BB962C8B-B14F-4D97-AF65-F5344CB8AC3E}">
        <p14:creationId xmlns:p14="http://schemas.microsoft.com/office/powerpoint/2010/main" val="2061702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AD48329A-AD9B-4155-98D2-5CFB13F11A14}"/>
              </a:ext>
            </a:extLst>
          </p:cNvPr>
          <p:cNvPicPr>
            <a:picLocks noChangeAspect="1"/>
          </p:cNvPicPr>
          <p:nvPr/>
        </p:nvPicPr>
        <p:blipFill>
          <a:blip r:embed="rId2"/>
          <a:stretch>
            <a:fillRect/>
          </a:stretch>
        </p:blipFill>
        <p:spPr>
          <a:xfrm>
            <a:off x="3544712" y="308723"/>
            <a:ext cx="2377646" cy="1621677"/>
          </a:xfrm>
          <a:prstGeom prst="rect">
            <a:avLst/>
          </a:prstGeom>
        </p:spPr>
      </p:pic>
      <p:sp>
        <p:nvSpPr>
          <p:cNvPr id="2" name="Titre 1">
            <a:extLst>
              <a:ext uri="{FF2B5EF4-FFF2-40B4-BE49-F238E27FC236}">
                <a16:creationId xmlns:a16="http://schemas.microsoft.com/office/drawing/2014/main" xmlns="" id="{EC6D3EAC-8B74-4160-9A81-78BD9048048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B8779F10-3AFC-4FE9-8EBD-6D9366B3F6F6}"/>
              </a:ext>
            </a:extLst>
          </p:cNvPr>
          <p:cNvSpPr>
            <a:spLocks noGrp="1"/>
          </p:cNvSpPr>
          <p:nvPr>
            <p:ph idx="1"/>
          </p:nvPr>
        </p:nvSpPr>
        <p:spPr/>
        <p:txBody>
          <a:bodyPr/>
          <a:lstStyle/>
          <a:p>
            <a:pPr marL="0" indent="0">
              <a:buNone/>
            </a:pPr>
            <a:endParaRPr lang="fr-FR" dirty="0"/>
          </a:p>
          <a:p>
            <a:pPr marL="0" indent="0">
              <a:buNone/>
            </a:pPr>
            <a:r>
              <a:rPr lang="fr-FR" dirty="0"/>
              <a:t>Opium (LI)</a:t>
            </a:r>
          </a:p>
          <a:p>
            <a:endParaRPr lang="fr-FR" dirty="0"/>
          </a:p>
          <a:p>
            <a:r>
              <a:rPr lang="fr-FR" dirty="0"/>
              <a:t>En association avec paracétamol +/- caféine</a:t>
            </a:r>
          </a:p>
          <a:p>
            <a:r>
              <a:rPr lang="fr-FR" dirty="0"/>
              <a:t>Pas de forme à libération prolongée</a:t>
            </a:r>
          </a:p>
        </p:txBody>
      </p:sp>
    </p:spTree>
    <p:extLst>
      <p:ext uri="{BB962C8B-B14F-4D97-AF65-F5344CB8AC3E}">
        <p14:creationId xmlns:p14="http://schemas.microsoft.com/office/powerpoint/2010/main" val="341363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60E68C78-6B1D-4C03-882F-144754409D52}"/>
              </a:ext>
            </a:extLst>
          </p:cNvPr>
          <p:cNvPicPr>
            <a:picLocks noChangeAspect="1"/>
          </p:cNvPicPr>
          <p:nvPr/>
        </p:nvPicPr>
        <p:blipFill>
          <a:blip r:embed="rId2"/>
          <a:stretch>
            <a:fillRect/>
          </a:stretch>
        </p:blipFill>
        <p:spPr>
          <a:xfrm>
            <a:off x="6896356" y="308723"/>
            <a:ext cx="2377646" cy="1621677"/>
          </a:xfrm>
          <a:prstGeom prst="rect">
            <a:avLst/>
          </a:prstGeom>
        </p:spPr>
      </p:pic>
      <p:sp>
        <p:nvSpPr>
          <p:cNvPr id="2" name="Titre 1">
            <a:extLst>
              <a:ext uri="{FF2B5EF4-FFF2-40B4-BE49-F238E27FC236}">
                <a16:creationId xmlns:a16="http://schemas.microsoft.com/office/drawing/2014/main" xmlns="" id="{56A6545D-33CC-444F-82DC-5A6E80A6C61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06E7B948-4071-401A-84B3-9BA9AEB0B064}"/>
              </a:ext>
            </a:extLst>
          </p:cNvPr>
          <p:cNvSpPr>
            <a:spLocks noGrp="1"/>
          </p:cNvSpPr>
          <p:nvPr>
            <p:ph idx="1"/>
          </p:nvPr>
        </p:nvSpPr>
        <p:spPr/>
        <p:txBody>
          <a:bodyPr>
            <a:normAutofit lnSpcReduction="10000"/>
          </a:bodyPr>
          <a:lstStyle/>
          <a:p>
            <a:r>
              <a:rPr lang="fr-FR" dirty="0"/>
              <a:t>Morphine : PO, SC, IV (SKENAN, ACTISKENAN)</a:t>
            </a:r>
          </a:p>
          <a:p>
            <a:r>
              <a:rPr lang="fr-FR" dirty="0"/>
              <a:t>Oxycodone : PO, SC, IV (OXYCONTIN, OXYNORM)</a:t>
            </a:r>
          </a:p>
          <a:p>
            <a:r>
              <a:rPr lang="fr-FR" dirty="0"/>
              <a:t>Hydromorphone : PO (SOPHIDONE)</a:t>
            </a:r>
          </a:p>
          <a:p>
            <a:r>
              <a:rPr lang="fr-FR" dirty="0"/>
              <a:t>Fentanyl : </a:t>
            </a:r>
          </a:p>
          <a:p>
            <a:pPr lvl="1"/>
            <a:r>
              <a:rPr lang="fr-FR" dirty="0"/>
              <a:t>transdermique (DUROGESIC) : douleurs cancéreuses uniquement</a:t>
            </a:r>
          </a:p>
          <a:p>
            <a:pPr lvl="1"/>
            <a:r>
              <a:rPr lang="fr-FR" dirty="0"/>
              <a:t>transmuqueux (ACTIQ, EFFENTORA) : accès douloureux paroxystiques uniquement</a:t>
            </a:r>
          </a:p>
          <a:p>
            <a:r>
              <a:rPr lang="fr-FR" dirty="0"/>
              <a:t>Potentiel addictif proportionnel à la rapidité d’action </a:t>
            </a:r>
          </a:p>
          <a:p>
            <a:endParaRPr lang="fr-FR" dirty="0"/>
          </a:p>
          <a:p>
            <a:r>
              <a:rPr lang="fr-FR" dirty="0"/>
              <a:t>Traitements de substitution : </a:t>
            </a:r>
            <a:r>
              <a:rPr lang="fr-FR" dirty="0" err="1"/>
              <a:t>Methadone</a:t>
            </a:r>
            <a:r>
              <a:rPr lang="fr-FR" dirty="0"/>
              <a:t>, buprénorphine</a:t>
            </a:r>
          </a:p>
          <a:p>
            <a:r>
              <a:rPr lang="fr-FR" dirty="0"/>
              <a:t>Passage de la barrière placentaire</a:t>
            </a:r>
          </a:p>
          <a:p>
            <a:endParaRPr lang="fr-FR" dirty="0"/>
          </a:p>
        </p:txBody>
      </p:sp>
    </p:spTree>
    <p:extLst>
      <p:ext uri="{BB962C8B-B14F-4D97-AF65-F5344CB8AC3E}">
        <p14:creationId xmlns:p14="http://schemas.microsoft.com/office/powerpoint/2010/main" val="1314216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64BB48-686C-4107-AF43-451DD85DB594}"/>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xmlns="" id="{55784C8A-BE08-4841-99C8-36D08683D27D}"/>
              </a:ext>
            </a:extLst>
          </p:cNvPr>
          <p:cNvSpPr>
            <a:spLocks noGrp="1"/>
          </p:cNvSpPr>
          <p:nvPr>
            <p:ph idx="1"/>
          </p:nvPr>
        </p:nvSpPr>
        <p:spPr/>
        <p:txBody>
          <a:bodyPr>
            <a:normAutofit fontScale="92500" lnSpcReduction="20000"/>
          </a:bodyPr>
          <a:lstStyle/>
          <a:p>
            <a:pPr marL="0" indent="0">
              <a:buNone/>
            </a:pPr>
            <a:r>
              <a:rPr lang="fr-FR" dirty="0"/>
              <a:t>Effets secondaires communs aux opiacés :</a:t>
            </a:r>
          </a:p>
          <a:p>
            <a:r>
              <a:rPr lang="fr-FR" b="1" i="1" dirty="0">
                <a:solidFill>
                  <a:schemeClr val="tx1"/>
                </a:solidFill>
              </a:rPr>
              <a:t>Digestifs</a:t>
            </a:r>
            <a:r>
              <a:rPr lang="fr-FR" dirty="0">
                <a:solidFill>
                  <a:schemeClr val="tx1"/>
                </a:solidFill>
              </a:rPr>
              <a:t> (constipation </a:t>
            </a:r>
            <a:r>
              <a:rPr lang="fr-FR" dirty="0">
                <a:solidFill>
                  <a:schemeClr val="tx1"/>
                </a:solidFill>
                <a:sym typeface="Wingdings" pitchFamily="2" charset="2"/>
              </a:rPr>
              <a:t> prescription associée de laxatifs</a:t>
            </a:r>
            <a:r>
              <a:rPr lang="fr-FR" dirty="0">
                <a:solidFill>
                  <a:schemeClr val="tx1"/>
                </a:solidFill>
              </a:rPr>
              <a:t>, nausées, vomissements)</a:t>
            </a:r>
          </a:p>
          <a:p>
            <a:r>
              <a:rPr lang="fr-FR" b="1" i="1" dirty="0">
                <a:solidFill>
                  <a:srgbClr val="000000"/>
                </a:solidFill>
              </a:rPr>
              <a:t>Cardiovasculaires</a:t>
            </a:r>
            <a:r>
              <a:rPr lang="fr-FR" dirty="0">
                <a:solidFill>
                  <a:srgbClr val="000000"/>
                </a:solidFill>
              </a:rPr>
              <a:t> (bradycardie, hypotension artérielle et/ou orthostatique)</a:t>
            </a:r>
          </a:p>
          <a:p>
            <a:r>
              <a:rPr lang="fr-FR" b="1" i="1" dirty="0">
                <a:solidFill>
                  <a:srgbClr val="000000"/>
                </a:solidFill>
              </a:rPr>
              <a:t>Cutanéo-muqueux</a:t>
            </a:r>
            <a:r>
              <a:rPr lang="fr-FR" dirty="0">
                <a:solidFill>
                  <a:srgbClr val="000000"/>
                </a:solidFill>
              </a:rPr>
              <a:t> : prurit</a:t>
            </a:r>
          </a:p>
          <a:p>
            <a:r>
              <a:rPr lang="fr-FR" b="1" i="1" dirty="0">
                <a:solidFill>
                  <a:srgbClr val="000000"/>
                </a:solidFill>
              </a:rPr>
              <a:t>Urinaires</a:t>
            </a:r>
            <a:r>
              <a:rPr lang="fr-FR" dirty="0">
                <a:solidFill>
                  <a:srgbClr val="000000"/>
                </a:solidFill>
              </a:rPr>
              <a:t> (dysurie, rétention urinaire par hypertonie sphinctérienne, ++ si association médicamenteuse)</a:t>
            </a:r>
          </a:p>
          <a:p>
            <a:r>
              <a:rPr lang="fr-FR" b="1" i="1" dirty="0" err="1">
                <a:solidFill>
                  <a:srgbClr val="000000"/>
                </a:solidFill>
              </a:rPr>
              <a:t>Neuro-psychiatriques</a:t>
            </a:r>
            <a:r>
              <a:rPr lang="fr-FR" dirty="0">
                <a:solidFill>
                  <a:srgbClr val="000000"/>
                </a:solidFill>
              </a:rPr>
              <a:t> (somnolence </a:t>
            </a:r>
            <a:r>
              <a:rPr lang="fr-FR" dirty="0">
                <a:solidFill>
                  <a:srgbClr val="000000"/>
                </a:solidFill>
                <a:sym typeface="Wingdings" pitchFamily="2" charset="2"/>
              </a:rPr>
              <a:t> parfois récupération d’une dette de sommeil après soulagement…</a:t>
            </a:r>
            <a:r>
              <a:rPr lang="fr-FR" dirty="0">
                <a:solidFill>
                  <a:srgbClr val="000000"/>
                </a:solidFill>
              </a:rPr>
              <a:t>, confusion, euphorie, troubles de l’humeur)</a:t>
            </a:r>
          </a:p>
          <a:p>
            <a:r>
              <a:rPr lang="fr-FR" b="1" i="1" dirty="0">
                <a:solidFill>
                  <a:srgbClr val="000000"/>
                </a:solidFill>
              </a:rPr>
              <a:t>Ophtalmologiques</a:t>
            </a:r>
            <a:r>
              <a:rPr lang="fr-FR" dirty="0">
                <a:solidFill>
                  <a:srgbClr val="000000"/>
                </a:solidFill>
              </a:rPr>
              <a:t> (myosis)</a:t>
            </a:r>
          </a:p>
          <a:p>
            <a:r>
              <a:rPr lang="fr-FR" b="1" i="1" dirty="0">
                <a:solidFill>
                  <a:srgbClr val="000000"/>
                </a:solidFill>
              </a:rPr>
              <a:t>Pneumologiques</a:t>
            </a:r>
            <a:r>
              <a:rPr lang="fr-FR" dirty="0">
                <a:solidFill>
                  <a:srgbClr val="000000"/>
                </a:solidFill>
              </a:rPr>
              <a:t> (dépression respiratoire, bronchoconstriction, encombrement bronchique)</a:t>
            </a:r>
          </a:p>
          <a:p>
            <a:r>
              <a:rPr lang="fr-FR" b="1" i="1" dirty="0">
                <a:solidFill>
                  <a:srgbClr val="000000"/>
                </a:solidFill>
              </a:rPr>
              <a:t>Autres </a:t>
            </a:r>
            <a:r>
              <a:rPr lang="fr-FR" dirty="0">
                <a:solidFill>
                  <a:srgbClr val="000000"/>
                </a:solidFill>
              </a:rPr>
              <a:t>: sécheresse buccale</a:t>
            </a:r>
          </a:p>
          <a:p>
            <a:endParaRPr lang="fr-FR" dirty="0"/>
          </a:p>
        </p:txBody>
      </p:sp>
      <p:pic>
        <p:nvPicPr>
          <p:cNvPr id="4" name="Image 3">
            <a:extLst>
              <a:ext uri="{FF2B5EF4-FFF2-40B4-BE49-F238E27FC236}">
                <a16:creationId xmlns:a16="http://schemas.microsoft.com/office/drawing/2014/main" xmlns="" id="{C24AED3C-D756-4228-9769-1DCC9792B182}"/>
              </a:ext>
            </a:extLst>
          </p:cNvPr>
          <p:cNvPicPr>
            <a:picLocks noChangeAspect="1"/>
          </p:cNvPicPr>
          <p:nvPr/>
        </p:nvPicPr>
        <p:blipFill>
          <a:blip r:embed="rId2"/>
          <a:stretch>
            <a:fillRect/>
          </a:stretch>
        </p:blipFill>
        <p:spPr>
          <a:xfrm>
            <a:off x="3544712" y="308723"/>
            <a:ext cx="2377646" cy="1621677"/>
          </a:xfrm>
          <a:prstGeom prst="rect">
            <a:avLst/>
          </a:prstGeom>
        </p:spPr>
      </p:pic>
      <p:pic>
        <p:nvPicPr>
          <p:cNvPr id="5" name="Image 4">
            <a:extLst>
              <a:ext uri="{FF2B5EF4-FFF2-40B4-BE49-F238E27FC236}">
                <a16:creationId xmlns:a16="http://schemas.microsoft.com/office/drawing/2014/main" xmlns="" id="{50FBB5F2-F40F-4D13-90A6-E6FA86FC10C2}"/>
              </a:ext>
            </a:extLst>
          </p:cNvPr>
          <p:cNvPicPr>
            <a:picLocks noChangeAspect="1"/>
          </p:cNvPicPr>
          <p:nvPr/>
        </p:nvPicPr>
        <p:blipFill>
          <a:blip r:embed="rId3"/>
          <a:stretch>
            <a:fillRect/>
          </a:stretch>
        </p:blipFill>
        <p:spPr>
          <a:xfrm>
            <a:off x="6896356" y="308723"/>
            <a:ext cx="2377646" cy="1621677"/>
          </a:xfrm>
          <a:prstGeom prst="rect">
            <a:avLst/>
          </a:prstGeom>
        </p:spPr>
      </p:pic>
    </p:spTree>
    <p:extLst>
      <p:ext uri="{BB962C8B-B14F-4D97-AF65-F5344CB8AC3E}">
        <p14:creationId xmlns:p14="http://schemas.microsoft.com/office/powerpoint/2010/main" val="38970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60E68C78-6B1D-4C03-882F-144754409D52}"/>
              </a:ext>
            </a:extLst>
          </p:cNvPr>
          <p:cNvPicPr>
            <a:picLocks noChangeAspect="1"/>
          </p:cNvPicPr>
          <p:nvPr/>
        </p:nvPicPr>
        <p:blipFill>
          <a:blip r:embed="rId2"/>
          <a:stretch>
            <a:fillRect/>
          </a:stretch>
        </p:blipFill>
        <p:spPr>
          <a:xfrm>
            <a:off x="6896356" y="308723"/>
            <a:ext cx="2377646" cy="1621677"/>
          </a:xfrm>
          <a:prstGeom prst="rect">
            <a:avLst/>
          </a:prstGeom>
        </p:spPr>
      </p:pic>
      <p:sp>
        <p:nvSpPr>
          <p:cNvPr id="2" name="Titre 1">
            <a:extLst>
              <a:ext uri="{FF2B5EF4-FFF2-40B4-BE49-F238E27FC236}">
                <a16:creationId xmlns:a16="http://schemas.microsoft.com/office/drawing/2014/main" xmlns="" id="{56A6545D-33CC-444F-82DC-5A6E80A6C61E}"/>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xmlns="" id="{3F2AB66D-8E69-422B-A925-0ADD2B92B11D}"/>
              </a:ext>
            </a:extLst>
          </p:cNvPr>
          <p:cNvPicPr>
            <a:picLocks noGrp="1" noChangeAspect="1"/>
          </p:cNvPicPr>
          <p:nvPr>
            <p:ph idx="1"/>
          </p:nvPr>
        </p:nvPicPr>
        <p:blipFill>
          <a:blip r:embed="rId3"/>
          <a:stretch>
            <a:fillRect/>
          </a:stretch>
        </p:blipFill>
        <p:spPr>
          <a:xfrm>
            <a:off x="2110650" y="3244744"/>
            <a:ext cx="5730737" cy="1713124"/>
          </a:xfrm>
          <a:prstGeom prst="rect">
            <a:avLst/>
          </a:prstGeom>
        </p:spPr>
      </p:pic>
      <p:sp>
        <p:nvSpPr>
          <p:cNvPr id="3" name="ZoneTexte 2">
            <a:extLst>
              <a:ext uri="{FF2B5EF4-FFF2-40B4-BE49-F238E27FC236}">
                <a16:creationId xmlns:a16="http://schemas.microsoft.com/office/drawing/2014/main" xmlns="" id="{075F9B34-C52E-45F2-ACB7-12AE1135E4E4}"/>
              </a:ext>
            </a:extLst>
          </p:cNvPr>
          <p:cNvSpPr txBox="1"/>
          <p:nvPr/>
        </p:nvSpPr>
        <p:spPr>
          <a:xfrm>
            <a:off x="677334" y="2393244"/>
            <a:ext cx="3860799" cy="369332"/>
          </a:xfrm>
          <a:prstGeom prst="rect">
            <a:avLst/>
          </a:prstGeom>
          <a:noFill/>
        </p:spPr>
        <p:txBody>
          <a:bodyPr wrap="square" rtlCol="0">
            <a:spAutoFit/>
          </a:bodyPr>
          <a:lstStyle/>
          <a:p>
            <a:r>
              <a:rPr lang="fr-FR" dirty="0"/>
              <a:t>Recommandations SFETD 2016</a:t>
            </a:r>
          </a:p>
        </p:txBody>
      </p:sp>
    </p:spTree>
    <p:extLst>
      <p:ext uri="{BB962C8B-B14F-4D97-AF65-F5344CB8AC3E}">
        <p14:creationId xmlns:p14="http://schemas.microsoft.com/office/powerpoint/2010/main" val="335049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60E68C78-6B1D-4C03-882F-144754409D52}"/>
              </a:ext>
            </a:extLst>
          </p:cNvPr>
          <p:cNvPicPr>
            <a:picLocks noChangeAspect="1"/>
          </p:cNvPicPr>
          <p:nvPr/>
        </p:nvPicPr>
        <p:blipFill>
          <a:blip r:embed="rId2"/>
          <a:stretch>
            <a:fillRect/>
          </a:stretch>
        </p:blipFill>
        <p:spPr>
          <a:xfrm>
            <a:off x="6896356" y="308723"/>
            <a:ext cx="2377646" cy="1621677"/>
          </a:xfrm>
          <a:prstGeom prst="rect">
            <a:avLst/>
          </a:prstGeom>
        </p:spPr>
      </p:pic>
      <p:sp>
        <p:nvSpPr>
          <p:cNvPr id="2" name="Titre 1">
            <a:extLst>
              <a:ext uri="{FF2B5EF4-FFF2-40B4-BE49-F238E27FC236}">
                <a16:creationId xmlns:a16="http://schemas.microsoft.com/office/drawing/2014/main" xmlns="" id="{56A6545D-33CC-444F-82DC-5A6E80A6C61E}"/>
              </a:ext>
            </a:extLst>
          </p:cNvPr>
          <p:cNvSpPr>
            <a:spLocks noGrp="1"/>
          </p:cNvSpPr>
          <p:nvPr>
            <p:ph type="title"/>
          </p:nvPr>
        </p:nvSpPr>
        <p:spPr/>
        <p:txBody>
          <a:bodyPr/>
          <a:lstStyle/>
          <a:p>
            <a:endParaRPr lang="fr-FR" dirty="0"/>
          </a:p>
        </p:txBody>
      </p:sp>
      <p:pic>
        <p:nvPicPr>
          <p:cNvPr id="7" name="Espace réservé du contenu 6">
            <a:extLst>
              <a:ext uri="{FF2B5EF4-FFF2-40B4-BE49-F238E27FC236}">
                <a16:creationId xmlns:a16="http://schemas.microsoft.com/office/drawing/2014/main" xmlns="" id="{3CD9CC72-DF6F-4514-8356-E550485D237D}"/>
              </a:ext>
            </a:extLst>
          </p:cNvPr>
          <p:cNvPicPr>
            <a:picLocks noGrp="1" noChangeAspect="1"/>
          </p:cNvPicPr>
          <p:nvPr>
            <p:ph idx="1"/>
          </p:nvPr>
        </p:nvPicPr>
        <p:blipFill>
          <a:blip r:embed="rId3"/>
          <a:stretch>
            <a:fillRect/>
          </a:stretch>
        </p:blipFill>
        <p:spPr>
          <a:xfrm>
            <a:off x="2382567" y="2160588"/>
            <a:ext cx="5186904" cy="3881437"/>
          </a:xfrm>
          <a:prstGeom prst="rect">
            <a:avLst/>
          </a:prstGeom>
        </p:spPr>
      </p:pic>
    </p:spTree>
    <p:extLst>
      <p:ext uri="{BB962C8B-B14F-4D97-AF65-F5344CB8AC3E}">
        <p14:creationId xmlns:p14="http://schemas.microsoft.com/office/powerpoint/2010/main" val="2728236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60E68C78-6B1D-4C03-882F-144754409D52}"/>
              </a:ext>
            </a:extLst>
          </p:cNvPr>
          <p:cNvPicPr>
            <a:picLocks noChangeAspect="1"/>
          </p:cNvPicPr>
          <p:nvPr/>
        </p:nvPicPr>
        <p:blipFill>
          <a:blip r:embed="rId2"/>
          <a:stretch>
            <a:fillRect/>
          </a:stretch>
        </p:blipFill>
        <p:spPr>
          <a:xfrm>
            <a:off x="6896356" y="308723"/>
            <a:ext cx="2377646" cy="1621677"/>
          </a:xfrm>
          <a:prstGeom prst="rect">
            <a:avLst/>
          </a:prstGeom>
        </p:spPr>
      </p:pic>
      <p:sp>
        <p:nvSpPr>
          <p:cNvPr id="2" name="Titre 1">
            <a:extLst>
              <a:ext uri="{FF2B5EF4-FFF2-40B4-BE49-F238E27FC236}">
                <a16:creationId xmlns:a16="http://schemas.microsoft.com/office/drawing/2014/main" xmlns="" id="{56A6545D-33CC-444F-82DC-5A6E80A6C61E}"/>
              </a:ext>
            </a:extLst>
          </p:cNvPr>
          <p:cNvSpPr>
            <a:spLocks noGrp="1"/>
          </p:cNvSpPr>
          <p:nvPr>
            <p:ph type="title"/>
          </p:nvPr>
        </p:nvSpPr>
        <p:spPr/>
        <p:txBody>
          <a:bodyPr/>
          <a:lstStyle/>
          <a:p>
            <a:endParaRPr lang="fr-FR" dirty="0"/>
          </a:p>
        </p:txBody>
      </p:sp>
      <p:pic>
        <p:nvPicPr>
          <p:cNvPr id="6" name="Espace réservé du contenu 5">
            <a:extLst>
              <a:ext uri="{FF2B5EF4-FFF2-40B4-BE49-F238E27FC236}">
                <a16:creationId xmlns:a16="http://schemas.microsoft.com/office/drawing/2014/main" xmlns="" id="{1120B20B-3EB1-45F3-B90F-BC1A3F8E0A5C}"/>
              </a:ext>
            </a:extLst>
          </p:cNvPr>
          <p:cNvPicPr>
            <a:picLocks noGrp="1" noChangeAspect="1"/>
          </p:cNvPicPr>
          <p:nvPr>
            <p:ph idx="1"/>
          </p:nvPr>
        </p:nvPicPr>
        <p:blipFill>
          <a:blip r:embed="rId3"/>
          <a:stretch>
            <a:fillRect/>
          </a:stretch>
        </p:blipFill>
        <p:spPr>
          <a:xfrm>
            <a:off x="1802776" y="2778360"/>
            <a:ext cx="6346486" cy="2645893"/>
          </a:xfrm>
          <a:prstGeom prst="rect">
            <a:avLst/>
          </a:prstGeom>
        </p:spPr>
      </p:pic>
    </p:spTree>
    <p:extLst>
      <p:ext uri="{BB962C8B-B14F-4D97-AF65-F5344CB8AC3E}">
        <p14:creationId xmlns:p14="http://schemas.microsoft.com/office/powerpoint/2010/main" val="374884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Procédé 1">
            <a:extLst>
              <a:ext uri="{FF2B5EF4-FFF2-40B4-BE49-F238E27FC236}">
                <a16:creationId xmlns:a16="http://schemas.microsoft.com/office/drawing/2014/main" xmlns="" id="{EEF99A3D-19D1-4379-A214-10A67DACB063}"/>
              </a:ext>
            </a:extLst>
          </p:cNvPr>
          <p:cNvSpPr/>
          <p:nvPr/>
        </p:nvSpPr>
        <p:spPr>
          <a:xfrm>
            <a:off x="435751" y="1050996"/>
            <a:ext cx="2844800" cy="451555"/>
          </a:xfrm>
          <a:prstGeom prst="flowChartProcess">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MECANIQUE</a:t>
            </a:r>
          </a:p>
        </p:txBody>
      </p:sp>
      <p:sp>
        <p:nvSpPr>
          <p:cNvPr id="3" name="Organigramme : Procédé 2">
            <a:extLst>
              <a:ext uri="{FF2B5EF4-FFF2-40B4-BE49-F238E27FC236}">
                <a16:creationId xmlns:a16="http://schemas.microsoft.com/office/drawing/2014/main" xmlns="" id="{4D2E7669-48CF-4FF3-872B-E788BCB15CF3}"/>
              </a:ext>
            </a:extLst>
          </p:cNvPr>
          <p:cNvSpPr/>
          <p:nvPr/>
        </p:nvSpPr>
        <p:spPr>
          <a:xfrm>
            <a:off x="5022850" y="1050995"/>
            <a:ext cx="2844800" cy="451555"/>
          </a:xfrm>
          <a:prstGeom prst="flowChartProcess">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INFLAMMATOIRE</a:t>
            </a:r>
          </a:p>
        </p:txBody>
      </p:sp>
      <p:sp>
        <p:nvSpPr>
          <p:cNvPr id="4" name="Organigramme : Procédé 3">
            <a:extLst>
              <a:ext uri="{FF2B5EF4-FFF2-40B4-BE49-F238E27FC236}">
                <a16:creationId xmlns:a16="http://schemas.microsoft.com/office/drawing/2014/main" xmlns="" id="{31729868-F0DB-4309-BDF9-8669A82A5BC3}"/>
              </a:ext>
            </a:extLst>
          </p:cNvPr>
          <p:cNvSpPr/>
          <p:nvPr/>
        </p:nvSpPr>
        <p:spPr>
          <a:xfrm>
            <a:off x="5692140" y="2813473"/>
            <a:ext cx="3188970" cy="451555"/>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Soulagée par le mouvement</a:t>
            </a:r>
          </a:p>
        </p:txBody>
      </p:sp>
      <p:sp>
        <p:nvSpPr>
          <p:cNvPr id="5" name="Organigramme : Procédé 4">
            <a:extLst>
              <a:ext uri="{FF2B5EF4-FFF2-40B4-BE49-F238E27FC236}">
                <a16:creationId xmlns:a16="http://schemas.microsoft.com/office/drawing/2014/main" xmlns="" id="{C073348A-B190-4BD9-8877-FABCBA4098F7}"/>
              </a:ext>
            </a:extLst>
          </p:cNvPr>
          <p:cNvSpPr/>
          <p:nvPr/>
        </p:nvSpPr>
        <p:spPr>
          <a:xfrm>
            <a:off x="881521" y="2102556"/>
            <a:ext cx="2844800" cy="451555"/>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Aggravée par l’effort</a:t>
            </a:r>
          </a:p>
        </p:txBody>
      </p:sp>
      <p:sp>
        <p:nvSpPr>
          <p:cNvPr id="6" name="Organigramme : Procédé 5">
            <a:extLst>
              <a:ext uri="{FF2B5EF4-FFF2-40B4-BE49-F238E27FC236}">
                <a16:creationId xmlns:a16="http://schemas.microsoft.com/office/drawing/2014/main" xmlns="" id="{37311971-DBFB-4013-BC6C-C3CAD0CC0271}"/>
              </a:ext>
            </a:extLst>
          </p:cNvPr>
          <p:cNvSpPr/>
          <p:nvPr/>
        </p:nvSpPr>
        <p:spPr>
          <a:xfrm>
            <a:off x="5299851" y="2102556"/>
            <a:ext cx="2844800" cy="451555"/>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Aggravée par le repos</a:t>
            </a:r>
          </a:p>
        </p:txBody>
      </p:sp>
      <p:sp>
        <p:nvSpPr>
          <p:cNvPr id="7" name="Organigramme : Procédé 6">
            <a:extLst>
              <a:ext uri="{FF2B5EF4-FFF2-40B4-BE49-F238E27FC236}">
                <a16:creationId xmlns:a16="http://schemas.microsoft.com/office/drawing/2014/main" xmlns="" id="{8B73F278-73BE-4B7F-AFE5-C9DC2A573860}"/>
              </a:ext>
            </a:extLst>
          </p:cNvPr>
          <p:cNvSpPr/>
          <p:nvPr/>
        </p:nvSpPr>
        <p:spPr>
          <a:xfrm>
            <a:off x="1414921" y="2832029"/>
            <a:ext cx="2844800" cy="451555"/>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Soulagée par le repos</a:t>
            </a:r>
          </a:p>
        </p:txBody>
      </p:sp>
      <p:sp>
        <p:nvSpPr>
          <p:cNvPr id="8" name="Organigramme : Procédé 7">
            <a:extLst>
              <a:ext uri="{FF2B5EF4-FFF2-40B4-BE49-F238E27FC236}">
                <a16:creationId xmlns:a16="http://schemas.microsoft.com/office/drawing/2014/main" xmlns="" id="{59C58D01-A64C-4E8E-A834-C5C0B2B52E31}"/>
              </a:ext>
            </a:extLst>
          </p:cNvPr>
          <p:cNvSpPr/>
          <p:nvPr/>
        </p:nvSpPr>
        <p:spPr>
          <a:xfrm>
            <a:off x="1858151" y="3722546"/>
            <a:ext cx="2844800" cy="451555"/>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DM de qq minutes</a:t>
            </a:r>
          </a:p>
        </p:txBody>
      </p:sp>
      <p:sp>
        <p:nvSpPr>
          <p:cNvPr id="9" name="Organigramme : Procédé 8">
            <a:extLst>
              <a:ext uri="{FF2B5EF4-FFF2-40B4-BE49-F238E27FC236}">
                <a16:creationId xmlns:a16="http://schemas.microsoft.com/office/drawing/2014/main" xmlns="" id="{9533D961-56E4-4B24-9772-E7CCA753C49D}"/>
              </a:ext>
            </a:extLst>
          </p:cNvPr>
          <p:cNvSpPr/>
          <p:nvPr/>
        </p:nvSpPr>
        <p:spPr>
          <a:xfrm>
            <a:off x="2296159" y="4613063"/>
            <a:ext cx="3003691" cy="451555"/>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Maximale en fin de journée</a:t>
            </a:r>
          </a:p>
        </p:txBody>
      </p:sp>
      <p:sp>
        <p:nvSpPr>
          <p:cNvPr id="10" name="Organigramme : Procédé 9">
            <a:extLst>
              <a:ext uri="{FF2B5EF4-FFF2-40B4-BE49-F238E27FC236}">
                <a16:creationId xmlns:a16="http://schemas.microsoft.com/office/drawing/2014/main" xmlns="" id="{F9F63CF1-D944-4091-977C-65FADB92FAA0}"/>
              </a:ext>
            </a:extLst>
          </p:cNvPr>
          <p:cNvSpPr/>
          <p:nvPr/>
        </p:nvSpPr>
        <p:spPr>
          <a:xfrm>
            <a:off x="6800850" y="4601210"/>
            <a:ext cx="3383280" cy="451555"/>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Maximale en début de journée</a:t>
            </a:r>
          </a:p>
        </p:txBody>
      </p:sp>
      <p:sp>
        <p:nvSpPr>
          <p:cNvPr id="11" name="Organigramme : Procédé 10">
            <a:extLst>
              <a:ext uri="{FF2B5EF4-FFF2-40B4-BE49-F238E27FC236}">
                <a16:creationId xmlns:a16="http://schemas.microsoft.com/office/drawing/2014/main" xmlns="" id="{30E07726-75AE-4B4B-9FFC-CC72CE9D7DF4}"/>
              </a:ext>
            </a:extLst>
          </p:cNvPr>
          <p:cNvSpPr/>
          <p:nvPr/>
        </p:nvSpPr>
        <p:spPr>
          <a:xfrm>
            <a:off x="6353810" y="3707341"/>
            <a:ext cx="2844800" cy="451555"/>
          </a:xfrm>
          <a:prstGeom prst="flowChart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DM parfois 2h</a:t>
            </a:r>
          </a:p>
        </p:txBody>
      </p:sp>
    </p:spTree>
    <p:extLst>
      <p:ext uri="{BB962C8B-B14F-4D97-AF65-F5344CB8AC3E}">
        <p14:creationId xmlns:p14="http://schemas.microsoft.com/office/powerpoint/2010/main" val="393295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3"/>
                                        </p:tgtEl>
                                      </p:cBhvr>
                                    </p:animEffect>
                                    <p:animScale>
                                      <p:cBhvr>
                                        <p:cTn id="14" dur="250" autoRev="1" fill="hold"/>
                                        <p:tgtEl>
                                          <p:spTgt spid="3"/>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8"/>
                                        </p:tgtEl>
                                      </p:cBhvr>
                                    </p:animEffect>
                                    <p:animScale>
                                      <p:cBhvr>
                                        <p:cTn id="35" dur="250" autoRev="1" fill="hold"/>
                                        <p:tgtEl>
                                          <p:spTgt spid="8"/>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grpId="0" nodeType="clickEffect">
                                  <p:stCondLst>
                                    <p:cond delay="0"/>
                                  </p:stCondLst>
                                  <p:childTnLst>
                                    <p:animEffect transition="out" filter="fade">
                                      <p:cBhvr>
                                        <p:cTn id="42" dur="500" tmFilter="0, 0; .2, .5; .8, .5; 1, 0"/>
                                        <p:tgtEl>
                                          <p:spTgt spid="9"/>
                                        </p:tgtEl>
                                      </p:cBhvr>
                                    </p:animEffect>
                                    <p:animScale>
                                      <p:cBhvr>
                                        <p:cTn id="43" dur="250" autoRev="1" fill="hold"/>
                                        <p:tgtEl>
                                          <p:spTgt spid="9"/>
                                        </p:tgtEl>
                                      </p:cBhvr>
                                      <p:by x="105000" y="105000"/>
                                    </p:animScale>
                                  </p:childTnLst>
                                </p:cTn>
                              </p:par>
                              <p:par>
                                <p:cTn id="44" presetID="26" presetClass="emph" presetSubtype="0" fill="hold" grpId="0" nodeType="withEffect">
                                  <p:stCondLst>
                                    <p:cond delay="0"/>
                                  </p:stCondLst>
                                  <p:childTnLst>
                                    <p:animEffect transition="out" filter="fade">
                                      <p:cBhvr>
                                        <p:cTn id="45" dur="500" tmFilter="0, 0; .2, .5; .8, .5; 1, 0"/>
                                        <p:tgtEl>
                                          <p:spTgt spid="10"/>
                                        </p:tgtEl>
                                      </p:cBhvr>
                                    </p:animEffect>
                                    <p:animScale>
                                      <p:cBhvr>
                                        <p:cTn id="4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4D2DFD31-1B51-452E-B6DB-A90A3C2A9839}"/>
              </a:ext>
            </a:extLst>
          </p:cNvPr>
          <p:cNvSpPr txBox="1"/>
          <p:nvPr/>
        </p:nvSpPr>
        <p:spPr>
          <a:xfrm>
            <a:off x="406400" y="169333"/>
            <a:ext cx="8410222" cy="584775"/>
          </a:xfrm>
          <a:prstGeom prst="rect">
            <a:avLst/>
          </a:prstGeom>
          <a:noFill/>
        </p:spPr>
        <p:txBody>
          <a:bodyPr wrap="square" rtlCol="0">
            <a:spAutoFit/>
          </a:bodyPr>
          <a:lstStyle/>
          <a:p>
            <a:r>
              <a:rPr lang="fr-FR" sz="3200" dirty="0">
                <a:solidFill>
                  <a:srgbClr val="90C226"/>
                </a:solidFill>
                <a:ea typeface="+mj-ea"/>
                <a:cs typeface="+mj-cs"/>
              </a:rPr>
              <a:t>Classification de Lussier et Beaulieu (2010)</a:t>
            </a:r>
            <a:endParaRPr lang="fr-FR" sz="3200" dirty="0"/>
          </a:p>
        </p:txBody>
      </p:sp>
      <p:sp>
        <p:nvSpPr>
          <p:cNvPr id="6" name="ZoneTexte 5">
            <a:extLst>
              <a:ext uri="{FF2B5EF4-FFF2-40B4-BE49-F238E27FC236}">
                <a16:creationId xmlns:a16="http://schemas.microsoft.com/office/drawing/2014/main" xmlns="" id="{AB4E9CDB-5218-4BDD-A2E9-3BBF84F6E500}"/>
              </a:ext>
            </a:extLst>
          </p:cNvPr>
          <p:cNvSpPr txBox="1"/>
          <p:nvPr/>
        </p:nvSpPr>
        <p:spPr>
          <a:xfrm>
            <a:off x="406400" y="1264356"/>
            <a:ext cx="185137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fr-FR" dirty="0"/>
              <a:t>Anti-nociceptifs</a:t>
            </a:r>
          </a:p>
        </p:txBody>
      </p:sp>
      <p:sp>
        <p:nvSpPr>
          <p:cNvPr id="7" name="ZoneTexte 6">
            <a:extLst>
              <a:ext uri="{FF2B5EF4-FFF2-40B4-BE49-F238E27FC236}">
                <a16:creationId xmlns:a16="http://schemas.microsoft.com/office/drawing/2014/main" xmlns="" id="{7A7E7F01-DCAA-4DC7-836C-F194FB5F8D2F}"/>
              </a:ext>
            </a:extLst>
          </p:cNvPr>
          <p:cNvSpPr txBox="1"/>
          <p:nvPr/>
        </p:nvSpPr>
        <p:spPr>
          <a:xfrm>
            <a:off x="3319639" y="1217892"/>
            <a:ext cx="2833511" cy="369332"/>
          </a:xfrm>
          <a:prstGeom prst="rect">
            <a:avLst/>
          </a:prstGeom>
          <a:pattFill prst="shingle">
            <a:fgClr>
              <a:schemeClr val="accent1"/>
            </a:fgClr>
            <a:bgClr>
              <a:schemeClr val="bg1"/>
            </a:bgClr>
          </a:pattFill>
        </p:spPr>
        <p:txBody>
          <a:bodyPr wrap="square" rtlCol="0">
            <a:spAutoFit/>
          </a:bodyPr>
          <a:lstStyle/>
          <a:p>
            <a:pPr algn="ctr"/>
            <a:r>
              <a:rPr lang="fr-FR" dirty="0"/>
              <a:t>douleurs nociceptives</a:t>
            </a:r>
          </a:p>
        </p:txBody>
      </p:sp>
      <p:sp>
        <p:nvSpPr>
          <p:cNvPr id="8" name="ZoneTexte 7">
            <a:extLst>
              <a:ext uri="{FF2B5EF4-FFF2-40B4-BE49-F238E27FC236}">
                <a16:creationId xmlns:a16="http://schemas.microsoft.com/office/drawing/2014/main" xmlns="" id="{5DC90CAF-97D9-4D69-9D5F-FB2A020DADBE}"/>
              </a:ext>
            </a:extLst>
          </p:cNvPr>
          <p:cNvSpPr txBox="1"/>
          <p:nvPr/>
        </p:nvSpPr>
        <p:spPr>
          <a:xfrm>
            <a:off x="6807344" y="1197676"/>
            <a:ext cx="4549425" cy="646331"/>
          </a:xfrm>
          <a:prstGeom prst="rect">
            <a:avLst/>
          </a:prstGeom>
          <a:noFill/>
        </p:spPr>
        <p:txBody>
          <a:bodyPr wrap="square" rtlCol="0">
            <a:spAutoFit/>
          </a:bodyPr>
          <a:lstStyle/>
          <a:p>
            <a:r>
              <a:rPr lang="fr-FR" dirty="0"/>
              <a:t>non </a:t>
            </a:r>
            <a:r>
              <a:rPr lang="fr-FR" dirty="0" err="1"/>
              <a:t>opioÏdes</a:t>
            </a:r>
            <a:r>
              <a:rPr lang="fr-FR" dirty="0"/>
              <a:t>, opioïdes, cannabinoïdes</a:t>
            </a:r>
          </a:p>
          <a:p>
            <a:endParaRPr lang="fr-FR" dirty="0"/>
          </a:p>
        </p:txBody>
      </p:sp>
      <p:sp>
        <p:nvSpPr>
          <p:cNvPr id="9" name="ZoneTexte 8">
            <a:extLst>
              <a:ext uri="{FF2B5EF4-FFF2-40B4-BE49-F238E27FC236}">
                <a16:creationId xmlns:a16="http://schemas.microsoft.com/office/drawing/2014/main" xmlns="" id="{EBBC4C34-1F20-4C05-ADCF-DB4DE0EDF038}"/>
              </a:ext>
            </a:extLst>
          </p:cNvPr>
          <p:cNvSpPr txBox="1"/>
          <p:nvPr/>
        </p:nvSpPr>
        <p:spPr>
          <a:xfrm>
            <a:off x="406400" y="1910687"/>
            <a:ext cx="185137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dirty="0"/>
              <a:t>Anti-hyperalgésiques</a:t>
            </a:r>
          </a:p>
        </p:txBody>
      </p:sp>
      <p:sp>
        <p:nvSpPr>
          <p:cNvPr id="10" name="ZoneTexte 9">
            <a:extLst>
              <a:ext uri="{FF2B5EF4-FFF2-40B4-BE49-F238E27FC236}">
                <a16:creationId xmlns:a16="http://schemas.microsoft.com/office/drawing/2014/main" xmlns="" id="{1C5389A4-4A10-44EF-882F-7176CF7B922F}"/>
              </a:ext>
            </a:extLst>
          </p:cNvPr>
          <p:cNvSpPr txBox="1"/>
          <p:nvPr/>
        </p:nvSpPr>
        <p:spPr>
          <a:xfrm>
            <a:off x="0" y="2971980"/>
            <a:ext cx="2949994"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dirty="0"/>
              <a:t>Modulateurs des contrôles descendants inhibiteurs ou excitateurs</a:t>
            </a:r>
          </a:p>
        </p:txBody>
      </p:sp>
      <p:sp>
        <p:nvSpPr>
          <p:cNvPr id="11" name="ZoneTexte 10">
            <a:extLst>
              <a:ext uri="{FF2B5EF4-FFF2-40B4-BE49-F238E27FC236}">
                <a16:creationId xmlns:a16="http://schemas.microsoft.com/office/drawing/2014/main" xmlns="" id="{04B14E0F-9A84-4E79-803D-770B081CCC92}"/>
              </a:ext>
            </a:extLst>
          </p:cNvPr>
          <p:cNvSpPr txBox="1"/>
          <p:nvPr/>
        </p:nvSpPr>
        <p:spPr>
          <a:xfrm>
            <a:off x="223520" y="4310273"/>
            <a:ext cx="2622550"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dirty="0"/>
              <a:t>Modulateurs de la transmission et de la sensibilisation périphérique</a:t>
            </a:r>
          </a:p>
        </p:txBody>
      </p:sp>
      <p:sp>
        <p:nvSpPr>
          <p:cNvPr id="12" name="ZoneTexte 11">
            <a:extLst>
              <a:ext uri="{FF2B5EF4-FFF2-40B4-BE49-F238E27FC236}">
                <a16:creationId xmlns:a16="http://schemas.microsoft.com/office/drawing/2014/main" xmlns="" id="{79CDD7A6-F42C-44FD-B893-8C0C0B201A6D}"/>
              </a:ext>
            </a:extLst>
          </p:cNvPr>
          <p:cNvSpPr txBox="1"/>
          <p:nvPr/>
        </p:nvSpPr>
        <p:spPr>
          <a:xfrm>
            <a:off x="57150" y="5765337"/>
            <a:ext cx="3052864"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fr-FR" dirty="0">
                <a:sym typeface="Wingdings" panose="05000000000000000000" pitchFamily="2" charset="2"/>
              </a:rPr>
              <a:t>Mixtes : anti-nociceptifs et inhibiteurs des contrôles descendants</a:t>
            </a:r>
            <a:endParaRPr lang="fr-FR" dirty="0"/>
          </a:p>
        </p:txBody>
      </p:sp>
      <p:sp>
        <p:nvSpPr>
          <p:cNvPr id="13" name="ZoneTexte 12">
            <a:extLst>
              <a:ext uri="{FF2B5EF4-FFF2-40B4-BE49-F238E27FC236}">
                <a16:creationId xmlns:a16="http://schemas.microsoft.com/office/drawing/2014/main" xmlns="" id="{DBAA1582-16E2-43B1-9944-6C166694FAA9}"/>
              </a:ext>
            </a:extLst>
          </p:cNvPr>
          <p:cNvSpPr txBox="1"/>
          <p:nvPr/>
        </p:nvSpPr>
        <p:spPr>
          <a:xfrm>
            <a:off x="3319639" y="1864959"/>
            <a:ext cx="2833511" cy="646331"/>
          </a:xfrm>
          <a:prstGeom prst="rect">
            <a:avLst/>
          </a:prstGeom>
          <a:pattFill prst="shingle">
            <a:fgClr>
              <a:schemeClr val="accent1"/>
            </a:fgClr>
            <a:bgClr>
              <a:schemeClr val="bg1"/>
            </a:bgClr>
          </a:pattFill>
        </p:spPr>
        <p:txBody>
          <a:bodyPr wrap="square" rtlCol="0">
            <a:spAutoFit/>
          </a:bodyPr>
          <a:lstStyle/>
          <a:p>
            <a:pPr algn="ctr"/>
            <a:r>
              <a:rPr lang="fr-FR" dirty="0"/>
              <a:t>douleurs neuropathiques centrales</a:t>
            </a:r>
          </a:p>
        </p:txBody>
      </p:sp>
      <p:sp>
        <p:nvSpPr>
          <p:cNvPr id="14" name="ZoneTexte 13">
            <a:extLst>
              <a:ext uri="{FF2B5EF4-FFF2-40B4-BE49-F238E27FC236}">
                <a16:creationId xmlns:a16="http://schemas.microsoft.com/office/drawing/2014/main" xmlns="" id="{8C47D8E4-E970-45D7-B7EF-96B43FA4B41D}"/>
              </a:ext>
            </a:extLst>
          </p:cNvPr>
          <p:cNvSpPr txBox="1"/>
          <p:nvPr/>
        </p:nvSpPr>
        <p:spPr>
          <a:xfrm>
            <a:off x="3319639" y="3195206"/>
            <a:ext cx="2833511" cy="369332"/>
          </a:xfrm>
          <a:prstGeom prst="rect">
            <a:avLst/>
          </a:prstGeom>
          <a:pattFill prst="shingle">
            <a:fgClr>
              <a:schemeClr val="accent1"/>
            </a:fgClr>
            <a:bgClr>
              <a:schemeClr val="bg1"/>
            </a:bgClr>
          </a:pattFill>
        </p:spPr>
        <p:txBody>
          <a:bodyPr wrap="square" rtlCol="0">
            <a:spAutoFit/>
          </a:bodyPr>
          <a:lstStyle/>
          <a:p>
            <a:pPr algn="ctr"/>
            <a:r>
              <a:rPr lang="fr-FR" dirty="0"/>
              <a:t>douleurs neuropathiques</a:t>
            </a:r>
          </a:p>
        </p:txBody>
      </p:sp>
      <p:sp>
        <p:nvSpPr>
          <p:cNvPr id="15" name="ZoneTexte 14">
            <a:extLst>
              <a:ext uri="{FF2B5EF4-FFF2-40B4-BE49-F238E27FC236}">
                <a16:creationId xmlns:a16="http://schemas.microsoft.com/office/drawing/2014/main" xmlns="" id="{A4FE10E8-64C9-4693-8712-63D8E3FC1893}"/>
              </a:ext>
            </a:extLst>
          </p:cNvPr>
          <p:cNvSpPr txBox="1"/>
          <p:nvPr/>
        </p:nvSpPr>
        <p:spPr>
          <a:xfrm>
            <a:off x="3319639" y="4486458"/>
            <a:ext cx="2833511" cy="646331"/>
          </a:xfrm>
          <a:prstGeom prst="rect">
            <a:avLst/>
          </a:prstGeom>
          <a:pattFill prst="shingle">
            <a:fgClr>
              <a:schemeClr val="accent1"/>
            </a:fgClr>
            <a:bgClr>
              <a:schemeClr val="bg1"/>
            </a:bgClr>
          </a:pattFill>
        </p:spPr>
        <p:txBody>
          <a:bodyPr wrap="square" rtlCol="0">
            <a:spAutoFit/>
          </a:bodyPr>
          <a:lstStyle/>
          <a:p>
            <a:pPr algn="ctr"/>
            <a:r>
              <a:rPr lang="fr-FR" dirty="0"/>
              <a:t>douleurs neuropathiques</a:t>
            </a:r>
          </a:p>
          <a:p>
            <a:pPr algn="ctr"/>
            <a:r>
              <a:rPr lang="fr-FR" dirty="0"/>
              <a:t>périphériques</a:t>
            </a:r>
          </a:p>
        </p:txBody>
      </p:sp>
      <p:sp>
        <p:nvSpPr>
          <p:cNvPr id="16" name="ZoneTexte 15">
            <a:extLst>
              <a:ext uri="{FF2B5EF4-FFF2-40B4-BE49-F238E27FC236}">
                <a16:creationId xmlns:a16="http://schemas.microsoft.com/office/drawing/2014/main" xmlns="" id="{8D0189D3-257A-4EDE-89DA-C4EFF4398BFA}"/>
              </a:ext>
            </a:extLst>
          </p:cNvPr>
          <p:cNvSpPr txBox="1"/>
          <p:nvPr/>
        </p:nvSpPr>
        <p:spPr>
          <a:xfrm>
            <a:off x="3319638" y="5910621"/>
            <a:ext cx="2833511" cy="369332"/>
          </a:xfrm>
          <a:prstGeom prst="rect">
            <a:avLst/>
          </a:prstGeom>
          <a:pattFill prst="shingle">
            <a:fgClr>
              <a:schemeClr val="accent1"/>
            </a:fgClr>
            <a:bgClr>
              <a:schemeClr val="bg1"/>
            </a:bgClr>
          </a:pattFill>
        </p:spPr>
        <p:txBody>
          <a:bodyPr wrap="square" rtlCol="0">
            <a:spAutoFit/>
          </a:bodyPr>
          <a:lstStyle/>
          <a:p>
            <a:pPr algn="ctr"/>
            <a:r>
              <a:rPr lang="fr-FR" dirty="0"/>
              <a:t>douleurs mixtes</a:t>
            </a:r>
          </a:p>
        </p:txBody>
      </p:sp>
      <p:sp>
        <p:nvSpPr>
          <p:cNvPr id="20" name="ZoneTexte 19">
            <a:extLst>
              <a:ext uri="{FF2B5EF4-FFF2-40B4-BE49-F238E27FC236}">
                <a16:creationId xmlns:a16="http://schemas.microsoft.com/office/drawing/2014/main" xmlns="" id="{D0B37857-5899-415B-8EB4-3AF119862724}"/>
              </a:ext>
            </a:extLst>
          </p:cNvPr>
          <p:cNvSpPr txBox="1"/>
          <p:nvPr/>
        </p:nvSpPr>
        <p:spPr>
          <a:xfrm>
            <a:off x="6153150" y="1921479"/>
            <a:ext cx="5517588" cy="646331"/>
          </a:xfrm>
          <a:prstGeom prst="rect">
            <a:avLst/>
          </a:prstGeom>
          <a:noFill/>
        </p:spPr>
        <p:txBody>
          <a:bodyPr wrap="square" rtlCol="0">
            <a:spAutoFit/>
          </a:bodyPr>
          <a:lstStyle/>
          <a:p>
            <a:pPr lvl="1"/>
            <a:r>
              <a:rPr lang="fr-FR" dirty="0"/>
              <a:t>antagonistes NMDA (</a:t>
            </a:r>
            <a:r>
              <a:rPr lang="fr-FR" dirty="0" err="1"/>
              <a:t>Ketamine</a:t>
            </a:r>
            <a:r>
              <a:rPr lang="fr-FR" dirty="0"/>
              <a:t>, </a:t>
            </a:r>
            <a:r>
              <a:rPr lang="fr-FR" dirty="0" err="1"/>
              <a:t>nefopam</a:t>
            </a:r>
            <a:r>
              <a:rPr lang="fr-FR" dirty="0"/>
              <a:t>), antiépileptiques (gabapentine, </a:t>
            </a:r>
            <a:r>
              <a:rPr lang="fr-FR" dirty="0" err="1"/>
              <a:t>prégabaline</a:t>
            </a:r>
            <a:r>
              <a:rPr lang="fr-FR" dirty="0"/>
              <a:t>)</a:t>
            </a:r>
          </a:p>
        </p:txBody>
      </p:sp>
      <p:sp>
        <p:nvSpPr>
          <p:cNvPr id="21" name="ZoneTexte 20">
            <a:extLst>
              <a:ext uri="{FF2B5EF4-FFF2-40B4-BE49-F238E27FC236}">
                <a16:creationId xmlns:a16="http://schemas.microsoft.com/office/drawing/2014/main" xmlns="" id="{2453111B-CA2E-46DF-87BC-160D9E1E996B}"/>
              </a:ext>
            </a:extLst>
          </p:cNvPr>
          <p:cNvSpPr txBox="1"/>
          <p:nvPr/>
        </p:nvSpPr>
        <p:spPr>
          <a:xfrm>
            <a:off x="6925097" y="3157634"/>
            <a:ext cx="3973694" cy="646331"/>
          </a:xfrm>
          <a:prstGeom prst="rect">
            <a:avLst/>
          </a:prstGeom>
          <a:noFill/>
        </p:spPr>
        <p:txBody>
          <a:bodyPr wrap="square" rtlCol="0">
            <a:spAutoFit/>
          </a:bodyPr>
          <a:lstStyle/>
          <a:p>
            <a:r>
              <a:rPr lang="fr-FR" dirty="0"/>
              <a:t>Antidépresseurs tricycliques, IRSNa</a:t>
            </a:r>
          </a:p>
          <a:p>
            <a:endParaRPr lang="fr-FR" dirty="0"/>
          </a:p>
        </p:txBody>
      </p:sp>
      <p:sp>
        <p:nvSpPr>
          <p:cNvPr id="22" name="ZoneTexte 21">
            <a:extLst>
              <a:ext uri="{FF2B5EF4-FFF2-40B4-BE49-F238E27FC236}">
                <a16:creationId xmlns:a16="http://schemas.microsoft.com/office/drawing/2014/main" xmlns="" id="{0DE63C3A-09EF-40C6-899A-285C67ACC314}"/>
              </a:ext>
            </a:extLst>
          </p:cNvPr>
          <p:cNvSpPr txBox="1"/>
          <p:nvPr/>
        </p:nvSpPr>
        <p:spPr>
          <a:xfrm>
            <a:off x="6484620" y="4506369"/>
            <a:ext cx="5025390" cy="646331"/>
          </a:xfrm>
          <a:prstGeom prst="rect">
            <a:avLst/>
          </a:prstGeom>
          <a:noFill/>
        </p:spPr>
        <p:txBody>
          <a:bodyPr wrap="square" rtlCol="0">
            <a:spAutoFit/>
          </a:bodyPr>
          <a:lstStyle/>
          <a:p>
            <a:pPr lvl="1"/>
            <a:r>
              <a:rPr lang="fr-FR" dirty="0"/>
              <a:t>Anesthésiques locaux, carbamazépine, </a:t>
            </a:r>
            <a:r>
              <a:rPr lang="fr-FR" dirty="0" err="1"/>
              <a:t>oxcarbazépine</a:t>
            </a:r>
            <a:r>
              <a:rPr lang="fr-FR" dirty="0"/>
              <a:t>, capsaïcine</a:t>
            </a:r>
            <a:endParaRPr lang="fr-FR" dirty="0">
              <a:sym typeface="Wingdings" panose="05000000000000000000" pitchFamily="2" charset="2"/>
            </a:endParaRPr>
          </a:p>
        </p:txBody>
      </p:sp>
      <p:sp>
        <p:nvSpPr>
          <p:cNvPr id="23" name="ZoneTexte 22">
            <a:extLst>
              <a:ext uri="{FF2B5EF4-FFF2-40B4-BE49-F238E27FC236}">
                <a16:creationId xmlns:a16="http://schemas.microsoft.com/office/drawing/2014/main" xmlns="" id="{F898699F-B7C7-4A6C-AC3B-4E1BF23CCCFB}"/>
              </a:ext>
            </a:extLst>
          </p:cNvPr>
          <p:cNvSpPr txBox="1"/>
          <p:nvPr/>
        </p:nvSpPr>
        <p:spPr>
          <a:xfrm>
            <a:off x="8218953" y="5901810"/>
            <a:ext cx="2606040" cy="369332"/>
          </a:xfrm>
          <a:prstGeom prst="rect">
            <a:avLst/>
          </a:prstGeom>
          <a:noFill/>
        </p:spPr>
        <p:txBody>
          <a:bodyPr wrap="square" rtlCol="0">
            <a:spAutoFit/>
          </a:bodyPr>
          <a:lstStyle/>
          <a:p>
            <a:r>
              <a:rPr lang="fr-FR" dirty="0" err="1"/>
              <a:t>Tramadol</a:t>
            </a:r>
            <a:r>
              <a:rPr lang="fr-FR" dirty="0"/>
              <a:t> </a:t>
            </a:r>
          </a:p>
        </p:txBody>
      </p:sp>
      <p:sp>
        <p:nvSpPr>
          <p:cNvPr id="24" name="Ellipse 23">
            <a:extLst>
              <a:ext uri="{FF2B5EF4-FFF2-40B4-BE49-F238E27FC236}">
                <a16:creationId xmlns:a16="http://schemas.microsoft.com/office/drawing/2014/main" xmlns="" id="{6E71BB3F-712A-482B-A05C-AA0275EB35E2}"/>
              </a:ext>
            </a:extLst>
          </p:cNvPr>
          <p:cNvSpPr/>
          <p:nvPr/>
        </p:nvSpPr>
        <p:spPr>
          <a:xfrm>
            <a:off x="6777990" y="1110171"/>
            <a:ext cx="4343400" cy="584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xmlns="" id="{AFB56758-E0DE-4F2C-9DDC-CEB28C48636D}"/>
              </a:ext>
            </a:extLst>
          </p:cNvPr>
          <p:cNvSpPr/>
          <p:nvPr/>
        </p:nvSpPr>
        <p:spPr>
          <a:xfrm>
            <a:off x="6398907" y="1798533"/>
            <a:ext cx="4957862" cy="958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xmlns="" id="{9A21DC08-6DBB-4809-BA85-D356C34A051A}"/>
              </a:ext>
            </a:extLst>
          </p:cNvPr>
          <p:cNvSpPr/>
          <p:nvPr/>
        </p:nvSpPr>
        <p:spPr>
          <a:xfrm>
            <a:off x="6777990" y="3034284"/>
            <a:ext cx="3893684" cy="646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xmlns="" id="{290A716E-F94C-426C-841A-3F235E3A49F3}"/>
              </a:ext>
            </a:extLst>
          </p:cNvPr>
          <p:cNvSpPr/>
          <p:nvPr/>
        </p:nvSpPr>
        <p:spPr>
          <a:xfrm>
            <a:off x="6777990" y="4127128"/>
            <a:ext cx="4217670" cy="13062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xmlns="" id="{108A7DF7-5927-46EB-AAAC-88C3FE727586}"/>
              </a:ext>
            </a:extLst>
          </p:cNvPr>
          <p:cNvSpPr/>
          <p:nvPr/>
        </p:nvSpPr>
        <p:spPr>
          <a:xfrm>
            <a:off x="7839007" y="5812635"/>
            <a:ext cx="1771650" cy="5653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 droite 29">
            <a:extLst>
              <a:ext uri="{FF2B5EF4-FFF2-40B4-BE49-F238E27FC236}">
                <a16:creationId xmlns:a16="http://schemas.microsoft.com/office/drawing/2014/main" xmlns="" id="{0071400A-1FAA-4980-93A2-A866804A6AEE}"/>
              </a:ext>
            </a:extLst>
          </p:cNvPr>
          <p:cNvSpPr/>
          <p:nvPr/>
        </p:nvSpPr>
        <p:spPr>
          <a:xfrm>
            <a:off x="2491740" y="1347398"/>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 droite 30">
            <a:extLst>
              <a:ext uri="{FF2B5EF4-FFF2-40B4-BE49-F238E27FC236}">
                <a16:creationId xmlns:a16="http://schemas.microsoft.com/office/drawing/2014/main" xmlns="" id="{47D15586-492F-4687-B37A-976B9B3E229F}"/>
              </a:ext>
            </a:extLst>
          </p:cNvPr>
          <p:cNvSpPr/>
          <p:nvPr/>
        </p:nvSpPr>
        <p:spPr>
          <a:xfrm>
            <a:off x="6236443" y="1342332"/>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droite 31">
            <a:extLst>
              <a:ext uri="{FF2B5EF4-FFF2-40B4-BE49-F238E27FC236}">
                <a16:creationId xmlns:a16="http://schemas.microsoft.com/office/drawing/2014/main" xmlns="" id="{268F0E85-2ED2-4218-97DE-E68A4D63F01E}"/>
              </a:ext>
            </a:extLst>
          </p:cNvPr>
          <p:cNvSpPr/>
          <p:nvPr/>
        </p:nvSpPr>
        <p:spPr>
          <a:xfrm>
            <a:off x="2547416" y="2177345"/>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 droite 32">
            <a:extLst>
              <a:ext uri="{FF2B5EF4-FFF2-40B4-BE49-F238E27FC236}">
                <a16:creationId xmlns:a16="http://schemas.microsoft.com/office/drawing/2014/main" xmlns="" id="{4D581E3C-16BD-463C-A0F8-0AC092183397}"/>
              </a:ext>
            </a:extLst>
          </p:cNvPr>
          <p:cNvSpPr/>
          <p:nvPr/>
        </p:nvSpPr>
        <p:spPr>
          <a:xfrm>
            <a:off x="5924022" y="2242020"/>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 droite 33">
            <a:extLst>
              <a:ext uri="{FF2B5EF4-FFF2-40B4-BE49-F238E27FC236}">
                <a16:creationId xmlns:a16="http://schemas.microsoft.com/office/drawing/2014/main" xmlns="" id="{48B6756E-0A74-416B-B80C-BDBD6708F05F}"/>
              </a:ext>
            </a:extLst>
          </p:cNvPr>
          <p:cNvSpPr/>
          <p:nvPr/>
        </p:nvSpPr>
        <p:spPr>
          <a:xfrm>
            <a:off x="2949994" y="3329869"/>
            <a:ext cx="36964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 droite 34">
            <a:extLst>
              <a:ext uri="{FF2B5EF4-FFF2-40B4-BE49-F238E27FC236}">
                <a16:creationId xmlns:a16="http://schemas.microsoft.com/office/drawing/2014/main" xmlns="" id="{EECC4376-26A6-456C-B5A1-B1C242842EAA}"/>
              </a:ext>
            </a:extLst>
          </p:cNvPr>
          <p:cNvSpPr/>
          <p:nvPr/>
        </p:nvSpPr>
        <p:spPr>
          <a:xfrm>
            <a:off x="6236443" y="3324712"/>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 droite 35">
            <a:extLst>
              <a:ext uri="{FF2B5EF4-FFF2-40B4-BE49-F238E27FC236}">
                <a16:creationId xmlns:a16="http://schemas.microsoft.com/office/drawing/2014/main" xmlns="" id="{3C0022FE-7C86-4D9F-8A3A-E38499835925}"/>
              </a:ext>
            </a:extLst>
          </p:cNvPr>
          <p:cNvSpPr/>
          <p:nvPr/>
        </p:nvSpPr>
        <p:spPr>
          <a:xfrm>
            <a:off x="2792912" y="4800018"/>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 droite 36">
            <a:extLst>
              <a:ext uri="{FF2B5EF4-FFF2-40B4-BE49-F238E27FC236}">
                <a16:creationId xmlns:a16="http://schemas.microsoft.com/office/drawing/2014/main" xmlns="" id="{1BFE7D40-5362-4117-BD29-3F8E4061C810}"/>
              </a:ext>
            </a:extLst>
          </p:cNvPr>
          <p:cNvSpPr/>
          <p:nvPr/>
        </p:nvSpPr>
        <p:spPr>
          <a:xfrm>
            <a:off x="6232633" y="4800018"/>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 droite 37">
            <a:extLst>
              <a:ext uri="{FF2B5EF4-FFF2-40B4-BE49-F238E27FC236}">
                <a16:creationId xmlns:a16="http://schemas.microsoft.com/office/drawing/2014/main" xmlns="" id="{978120B7-25F0-4332-A866-59F33D161BDA}"/>
              </a:ext>
            </a:extLst>
          </p:cNvPr>
          <p:cNvSpPr/>
          <p:nvPr/>
        </p:nvSpPr>
        <p:spPr>
          <a:xfrm>
            <a:off x="2949994" y="6140950"/>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 droite 38">
            <a:extLst>
              <a:ext uri="{FF2B5EF4-FFF2-40B4-BE49-F238E27FC236}">
                <a16:creationId xmlns:a16="http://schemas.microsoft.com/office/drawing/2014/main" xmlns="" id="{AAAE26DE-FED5-4CF1-93B7-B901E88DFBC6}"/>
              </a:ext>
            </a:extLst>
          </p:cNvPr>
          <p:cNvSpPr/>
          <p:nvPr/>
        </p:nvSpPr>
        <p:spPr>
          <a:xfrm>
            <a:off x="6255493" y="6140950"/>
            <a:ext cx="458254" cy="5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66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099B57-BCDB-49BE-B698-CE4EA42F29C3}"/>
              </a:ext>
            </a:extLst>
          </p:cNvPr>
          <p:cNvSpPr>
            <a:spLocks noGrp="1"/>
          </p:cNvSpPr>
          <p:nvPr>
            <p:ph type="title"/>
          </p:nvPr>
        </p:nvSpPr>
        <p:spPr/>
        <p:txBody>
          <a:bodyPr/>
          <a:lstStyle/>
          <a:p>
            <a:r>
              <a:rPr lang="fr-FR" dirty="0"/>
              <a:t>Classification de Lussier et Beaulieu</a:t>
            </a:r>
          </a:p>
        </p:txBody>
      </p:sp>
      <p:sp>
        <p:nvSpPr>
          <p:cNvPr id="3" name="Espace réservé du contenu 2">
            <a:extLst>
              <a:ext uri="{FF2B5EF4-FFF2-40B4-BE49-F238E27FC236}">
                <a16:creationId xmlns:a16="http://schemas.microsoft.com/office/drawing/2014/main" xmlns="" id="{BFC468E9-1B9E-489C-A834-B4887C8AFB8E}"/>
              </a:ext>
            </a:extLst>
          </p:cNvPr>
          <p:cNvSpPr>
            <a:spLocks noGrp="1"/>
          </p:cNvSpPr>
          <p:nvPr>
            <p:ph idx="1"/>
          </p:nvPr>
        </p:nvSpPr>
        <p:spPr>
          <a:xfrm>
            <a:off x="889354" y="2160589"/>
            <a:ext cx="8596668" cy="3880773"/>
          </a:xfrm>
        </p:spPr>
        <p:txBody>
          <a:bodyPr/>
          <a:lstStyle/>
          <a:p>
            <a:r>
              <a:rPr lang="fr-FR" dirty="0"/>
              <a:t>Moins visuelle</a:t>
            </a:r>
          </a:p>
          <a:p>
            <a:endParaRPr lang="fr-FR" dirty="0"/>
          </a:p>
          <a:p>
            <a:endParaRPr lang="fr-FR" dirty="0"/>
          </a:p>
        </p:txBody>
      </p:sp>
      <p:pic>
        <p:nvPicPr>
          <p:cNvPr id="4" name="Image 3">
            <a:extLst>
              <a:ext uri="{FF2B5EF4-FFF2-40B4-BE49-F238E27FC236}">
                <a16:creationId xmlns:a16="http://schemas.microsoft.com/office/drawing/2014/main" xmlns="" id="{AD16D71C-B7A2-42C3-938D-92F69A72B365}"/>
              </a:ext>
            </a:extLst>
          </p:cNvPr>
          <p:cNvPicPr>
            <a:picLocks noChangeAspect="1"/>
          </p:cNvPicPr>
          <p:nvPr/>
        </p:nvPicPr>
        <p:blipFill>
          <a:blip r:embed="rId2"/>
          <a:stretch>
            <a:fillRect/>
          </a:stretch>
        </p:blipFill>
        <p:spPr>
          <a:xfrm>
            <a:off x="3669780" y="1930400"/>
            <a:ext cx="705781" cy="714450"/>
          </a:xfrm>
          <a:prstGeom prst="rect">
            <a:avLst/>
          </a:prstGeom>
        </p:spPr>
      </p:pic>
    </p:spTree>
    <p:extLst>
      <p:ext uri="{BB962C8B-B14F-4D97-AF65-F5344CB8AC3E}">
        <p14:creationId xmlns:p14="http://schemas.microsoft.com/office/powerpoint/2010/main" val="381135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F099B57-BCDB-49BE-B698-CE4EA42F29C3}"/>
              </a:ext>
            </a:extLst>
          </p:cNvPr>
          <p:cNvSpPr>
            <a:spLocks noGrp="1"/>
          </p:cNvSpPr>
          <p:nvPr>
            <p:ph type="title"/>
          </p:nvPr>
        </p:nvSpPr>
        <p:spPr/>
        <p:txBody>
          <a:bodyPr/>
          <a:lstStyle/>
          <a:p>
            <a:r>
              <a:rPr lang="fr-FR" dirty="0"/>
              <a:t>Classification de Lussier et Beaulieu</a:t>
            </a:r>
          </a:p>
        </p:txBody>
      </p:sp>
      <p:sp>
        <p:nvSpPr>
          <p:cNvPr id="3" name="Espace réservé du contenu 2">
            <a:extLst>
              <a:ext uri="{FF2B5EF4-FFF2-40B4-BE49-F238E27FC236}">
                <a16:creationId xmlns:a16="http://schemas.microsoft.com/office/drawing/2014/main" xmlns="" id="{BFC468E9-1B9E-489C-A834-B4887C8AFB8E}"/>
              </a:ext>
            </a:extLst>
          </p:cNvPr>
          <p:cNvSpPr>
            <a:spLocks noGrp="1"/>
          </p:cNvSpPr>
          <p:nvPr>
            <p:ph idx="1"/>
          </p:nvPr>
        </p:nvSpPr>
        <p:spPr>
          <a:xfrm>
            <a:off x="889354" y="2160589"/>
            <a:ext cx="8596668" cy="3880773"/>
          </a:xfrm>
        </p:spPr>
        <p:txBody>
          <a:bodyPr/>
          <a:lstStyle/>
          <a:p>
            <a:r>
              <a:rPr lang="fr-FR" dirty="0"/>
              <a:t>Moins visuelle</a:t>
            </a:r>
          </a:p>
          <a:p>
            <a:endParaRPr lang="fr-FR" dirty="0"/>
          </a:p>
          <a:p>
            <a:r>
              <a:rPr lang="fr-FR" dirty="0"/>
              <a:t>Prend en compte le mécanisme d’action des molécules : utilisation optimisée selon type de douleur</a:t>
            </a:r>
          </a:p>
          <a:p>
            <a:r>
              <a:rPr lang="fr-FR" dirty="0"/>
              <a:t>Limite le risque d’escalade thérapeutique (morphine++)</a:t>
            </a:r>
          </a:p>
          <a:p>
            <a:r>
              <a:rPr lang="fr-FR" dirty="0"/>
              <a:t>Évite la fausse idée d’un parallélisme entre intensité de la douleur et classe d’antalgiques</a:t>
            </a:r>
          </a:p>
          <a:p>
            <a:endParaRPr lang="fr-FR" dirty="0"/>
          </a:p>
        </p:txBody>
      </p:sp>
      <p:pic>
        <p:nvPicPr>
          <p:cNvPr id="4" name="Image 3">
            <a:extLst>
              <a:ext uri="{FF2B5EF4-FFF2-40B4-BE49-F238E27FC236}">
                <a16:creationId xmlns:a16="http://schemas.microsoft.com/office/drawing/2014/main" xmlns="" id="{AD16D71C-B7A2-42C3-938D-92F69A72B365}"/>
              </a:ext>
            </a:extLst>
          </p:cNvPr>
          <p:cNvPicPr>
            <a:picLocks noChangeAspect="1"/>
          </p:cNvPicPr>
          <p:nvPr/>
        </p:nvPicPr>
        <p:blipFill>
          <a:blip r:embed="rId2"/>
          <a:stretch>
            <a:fillRect/>
          </a:stretch>
        </p:blipFill>
        <p:spPr>
          <a:xfrm>
            <a:off x="3669780" y="1930400"/>
            <a:ext cx="705781" cy="714450"/>
          </a:xfrm>
          <a:prstGeom prst="rect">
            <a:avLst/>
          </a:prstGeom>
        </p:spPr>
      </p:pic>
      <p:pic>
        <p:nvPicPr>
          <p:cNvPr id="5" name="Image 4">
            <a:extLst>
              <a:ext uri="{FF2B5EF4-FFF2-40B4-BE49-F238E27FC236}">
                <a16:creationId xmlns:a16="http://schemas.microsoft.com/office/drawing/2014/main" xmlns="" id="{6D472391-65E4-4AAE-A736-ABED437E6545}"/>
              </a:ext>
            </a:extLst>
          </p:cNvPr>
          <p:cNvPicPr>
            <a:picLocks noChangeAspect="1"/>
          </p:cNvPicPr>
          <p:nvPr/>
        </p:nvPicPr>
        <p:blipFill>
          <a:blip r:embed="rId3"/>
          <a:stretch>
            <a:fillRect/>
          </a:stretch>
        </p:blipFill>
        <p:spPr>
          <a:xfrm>
            <a:off x="9485885" y="3143892"/>
            <a:ext cx="1075187" cy="1028756"/>
          </a:xfrm>
          <a:prstGeom prst="rect">
            <a:avLst/>
          </a:prstGeom>
        </p:spPr>
      </p:pic>
    </p:spTree>
    <p:extLst>
      <p:ext uri="{BB962C8B-B14F-4D97-AF65-F5344CB8AC3E}">
        <p14:creationId xmlns:p14="http://schemas.microsoft.com/office/powerpoint/2010/main" val="247370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80">
                                          <p:stCondLst>
                                            <p:cond delay="0"/>
                                          </p:stCondLst>
                                        </p:cTn>
                                        <p:tgtEl>
                                          <p:spTgt spid="3">
                                            <p:txEl>
                                              <p:pRg st="3" end="3"/>
                                            </p:txEl>
                                          </p:spTgt>
                                        </p:tgtEl>
                                      </p:cBhvr>
                                    </p:animEffect>
                                    <p:anim calcmode="lin" valueType="num">
                                      <p:cBhvr>
                                        <p:cTn id="2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3" end="3"/>
                                            </p:txEl>
                                          </p:spTgt>
                                        </p:tgtEl>
                                      </p:cBhvr>
                                      <p:to x="100000" y="60000"/>
                                    </p:animScale>
                                    <p:animScale>
                                      <p:cBhvr>
                                        <p:cTn id="30" dur="166" decel="50000">
                                          <p:stCondLst>
                                            <p:cond delay="676"/>
                                          </p:stCondLst>
                                        </p:cTn>
                                        <p:tgtEl>
                                          <p:spTgt spid="3">
                                            <p:txEl>
                                              <p:pRg st="3" end="3"/>
                                            </p:txEl>
                                          </p:spTgt>
                                        </p:tgtEl>
                                      </p:cBhvr>
                                      <p:to x="100000" y="100000"/>
                                    </p:animScale>
                                    <p:animScale>
                                      <p:cBhvr>
                                        <p:cTn id="31" dur="26">
                                          <p:stCondLst>
                                            <p:cond delay="1312"/>
                                          </p:stCondLst>
                                        </p:cTn>
                                        <p:tgtEl>
                                          <p:spTgt spid="3">
                                            <p:txEl>
                                              <p:pRg st="3" end="3"/>
                                            </p:txEl>
                                          </p:spTgt>
                                        </p:tgtEl>
                                      </p:cBhvr>
                                      <p:to x="100000" y="80000"/>
                                    </p:animScale>
                                    <p:animScale>
                                      <p:cBhvr>
                                        <p:cTn id="32" dur="166" decel="50000">
                                          <p:stCondLst>
                                            <p:cond delay="1338"/>
                                          </p:stCondLst>
                                        </p:cTn>
                                        <p:tgtEl>
                                          <p:spTgt spid="3">
                                            <p:txEl>
                                              <p:pRg st="3" end="3"/>
                                            </p:txEl>
                                          </p:spTgt>
                                        </p:tgtEl>
                                      </p:cBhvr>
                                      <p:to x="100000" y="100000"/>
                                    </p:animScale>
                                    <p:animScale>
                                      <p:cBhvr>
                                        <p:cTn id="33" dur="26">
                                          <p:stCondLst>
                                            <p:cond delay="1642"/>
                                          </p:stCondLst>
                                        </p:cTn>
                                        <p:tgtEl>
                                          <p:spTgt spid="3">
                                            <p:txEl>
                                              <p:pRg st="3" end="3"/>
                                            </p:txEl>
                                          </p:spTgt>
                                        </p:tgtEl>
                                      </p:cBhvr>
                                      <p:to x="100000" y="90000"/>
                                    </p:animScale>
                                    <p:animScale>
                                      <p:cBhvr>
                                        <p:cTn id="34" dur="166" decel="50000">
                                          <p:stCondLst>
                                            <p:cond delay="1668"/>
                                          </p:stCondLst>
                                        </p:cTn>
                                        <p:tgtEl>
                                          <p:spTgt spid="3">
                                            <p:txEl>
                                              <p:pRg st="3" end="3"/>
                                            </p:txEl>
                                          </p:spTgt>
                                        </p:tgtEl>
                                      </p:cBhvr>
                                      <p:to x="100000" y="100000"/>
                                    </p:animScale>
                                    <p:animScale>
                                      <p:cBhvr>
                                        <p:cTn id="35" dur="26">
                                          <p:stCondLst>
                                            <p:cond delay="1808"/>
                                          </p:stCondLst>
                                        </p:cTn>
                                        <p:tgtEl>
                                          <p:spTgt spid="3">
                                            <p:txEl>
                                              <p:pRg st="3" end="3"/>
                                            </p:txEl>
                                          </p:spTgt>
                                        </p:tgtEl>
                                      </p:cBhvr>
                                      <p:to x="100000" y="95000"/>
                                    </p:animScale>
                                    <p:animScale>
                                      <p:cBhvr>
                                        <p:cTn id="36" dur="166" decel="50000">
                                          <p:stCondLst>
                                            <p:cond delay="1834"/>
                                          </p:stCondLst>
                                        </p:cTn>
                                        <p:tgtEl>
                                          <p:spTgt spid="3">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9F49A2-E78F-4C03-BFE9-2299E76A92CA}"/>
              </a:ext>
            </a:extLst>
          </p:cNvPr>
          <p:cNvSpPr>
            <a:spLocks noGrp="1"/>
          </p:cNvSpPr>
          <p:nvPr>
            <p:ph type="title"/>
          </p:nvPr>
        </p:nvSpPr>
        <p:spPr/>
        <p:txBody>
          <a:bodyPr/>
          <a:lstStyle/>
          <a:p>
            <a:r>
              <a:rPr lang="fr-FR" dirty="0"/>
              <a:t>Traitements des douleurs neuropathiques</a:t>
            </a:r>
          </a:p>
        </p:txBody>
      </p:sp>
      <p:sp>
        <p:nvSpPr>
          <p:cNvPr id="3" name="Espace réservé du contenu 2">
            <a:extLst>
              <a:ext uri="{FF2B5EF4-FFF2-40B4-BE49-F238E27FC236}">
                <a16:creationId xmlns:a16="http://schemas.microsoft.com/office/drawing/2014/main" xmlns="" id="{9CE0FC19-3542-46FC-BF9C-8B4965B5D598}"/>
              </a:ext>
            </a:extLst>
          </p:cNvPr>
          <p:cNvSpPr>
            <a:spLocks noGrp="1"/>
          </p:cNvSpPr>
          <p:nvPr>
            <p:ph idx="1"/>
          </p:nvPr>
        </p:nvSpPr>
        <p:spPr/>
        <p:txBody>
          <a:bodyPr>
            <a:normAutofit fontScale="92500" lnSpcReduction="20000"/>
          </a:bodyPr>
          <a:lstStyle/>
          <a:p>
            <a:endParaRPr lang="fr-FR" dirty="0"/>
          </a:p>
          <a:p>
            <a:r>
              <a:rPr lang="fr-FR" dirty="0"/>
              <a:t>Antiépileptiques (</a:t>
            </a:r>
            <a:r>
              <a:rPr lang="fr-FR" dirty="0" err="1"/>
              <a:t>prégabaline</a:t>
            </a:r>
            <a:r>
              <a:rPr lang="fr-FR" dirty="0"/>
              <a:t> LYRICA, gabapentine NEURONTIN)</a:t>
            </a:r>
          </a:p>
          <a:p>
            <a:r>
              <a:rPr lang="fr-FR" dirty="0"/>
              <a:t>Antidépresseurs tricycliques (</a:t>
            </a:r>
            <a:r>
              <a:rPr lang="fr-FR" dirty="0" err="1"/>
              <a:t>amitriptyline</a:t>
            </a:r>
            <a:r>
              <a:rPr lang="fr-FR" dirty="0"/>
              <a:t> LAROXYL)</a:t>
            </a:r>
          </a:p>
          <a:p>
            <a:r>
              <a:rPr lang="fr-FR" dirty="0"/>
              <a:t>Antidépresseurs inhibiteurs de la recapture de la sérotonine et de la noradrénaline  : action sur les voies inhibitrices de la douleur</a:t>
            </a:r>
          </a:p>
          <a:p>
            <a:endParaRPr lang="fr-FR" dirty="0"/>
          </a:p>
          <a:p>
            <a:r>
              <a:rPr lang="fr-FR" dirty="0"/>
              <a:t>Education thérapeutique :</a:t>
            </a:r>
          </a:p>
          <a:p>
            <a:pPr lvl="1"/>
            <a:r>
              <a:rPr lang="fr-FR" dirty="0"/>
              <a:t>Délai d’action</a:t>
            </a:r>
          </a:p>
          <a:p>
            <a:pPr lvl="1"/>
            <a:r>
              <a:rPr lang="fr-FR" dirty="0"/>
              <a:t>Traitements de fond, prise systématique</a:t>
            </a:r>
          </a:p>
          <a:p>
            <a:pPr lvl="1"/>
            <a:r>
              <a:rPr lang="fr-FR" dirty="0"/>
              <a:t>Augmentation et diminution progressive</a:t>
            </a:r>
          </a:p>
          <a:p>
            <a:pPr lvl="1"/>
            <a:r>
              <a:rPr lang="fr-FR" dirty="0"/>
              <a:t>Effets secondaires…</a:t>
            </a:r>
          </a:p>
          <a:p>
            <a:pPr lvl="1"/>
            <a:r>
              <a:rPr lang="fr-FR" dirty="0"/>
              <a:t>Actions sur les comorbidités</a:t>
            </a:r>
          </a:p>
          <a:p>
            <a:endParaRPr lang="fr-FR" dirty="0"/>
          </a:p>
        </p:txBody>
      </p:sp>
    </p:spTree>
    <p:extLst>
      <p:ext uri="{BB962C8B-B14F-4D97-AF65-F5344CB8AC3E}">
        <p14:creationId xmlns:p14="http://schemas.microsoft.com/office/powerpoint/2010/main" val="388253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0658C4-82FF-4CAB-BAC4-B936767E158A}"/>
              </a:ext>
            </a:extLst>
          </p:cNvPr>
          <p:cNvSpPr>
            <a:spLocks noGrp="1"/>
          </p:cNvSpPr>
          <p:nvPr>
            <p:ph type="title"/>
          </p:nvPr>
        </p:nvSpPr>
        <p:spPr/>
        <p:txBody>
          <a:bodyPr/>
          <a:lstStyle/>
          <a:p>
            <a:r>
              <a:rPr lang="fr-FR" dirty="0"/>
              <a:t>Traitements topiques</a:t>
            </a:r>
          </a:p>
        </p:txBody>
      </p:sp>
      <p:sp>
        <p:nvSpPr>
          <p:cNvPr id="3" name="Espace réservé du contenu 2">
            <a:extLst>
              <a:ext uri="{FF2B5EF4-FFF2-40B4-BE49-F238E27FC236}">
                <a16:creationId xmlns:a16="http://schemas.microsoft.com/office/drawing/2014/main" xmlns="" id="{0C0F9F3C-1044-4A96-8919-613E6E2AAD2C}"/>
              </a:ext>
            </a:extLst>
          </p:cNvPr>
          <p:cNvSpPr>
            <a:spLocks noGrp="1"/>
          </p:cNvSpPr>
          <p:nvPr>
            <p:ph idx="1"/>
          </p:nvPr>
        </p:nvSpPr>
        <p:spPr/>
        <p:txBody>
          <a:bodyPr/>
          <a:lstStyle/>
          <a:p>
            <a:r>
              <a:rPr lang="fr-FR" dirty="0"/>
              <a:t>Lidocaïne (VERSATIS) : douleur post zostérienne uniquement</a:t>
            </a:r>
          </a:p>
          <a:p>
            <a:endParaRPr lang="fr-FR" dirty="0"/>
          </a:p>
          <a:p>
            <a:r>
              <a:rPr lang="fr-FR" dirty="0"/>
              <a:t>Capsaïcine (QUTENZA) : douleurs neuropathiques périphériques localisées</a:t>
            </a:r>
          </a:p>
          <a:p>
            <a:pPr lvl="1"/>
            <a:r>
              <a:rPr lang="fr-FR" dirty="0"/>
              <a:t>Application en milieu hospitalier tous les 3 mois</a:t>
            </a:r>
          </a:p>
          <a:p>
            <a:pPr lvl="1"/>
            <a:r>
              <a:rPr lang="fr-FR" dirty="0"/>
              <a:t>1 heure (30 minutes sur les pieds)</a:t>
            </a:r>
          </a:p>
        </p:txBody>
      </p:sp>
    </p:spTree>
    <p:extLst>
      <p:ext uri="{BB962C8B-B14F-4D97-AF65-F5344CB8AC3E}">
        <p14:creationId xmlns:p14="http://schemas.microsoft.com/office/powerpoint/2010/main" val="3661635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2D30496-7373-4852-9EBC-F8692160212D}"/>
              </a:ext>
            </a:extLst>
          </p:cNvPr>
          <p:cNvSpPr>
            <a:spLocks noGrp="1"/>
          </p:cNvSpPr>
          <p:nvPr>
            <p:ph type="title"/>
          </p:nvPr>
        </p:nvSpPr>
        <p:spPr/>
        <p:txBody>
          <a:bodyPr/>
          <a:lstStyle/>
          <a:p>
            <a:endParaRPr lang="fr-FR"/>
          </a:p>
        </p:txBody>
      </p:sp>
      <p:pic>
        <p:nvPicPr>
          <p:cNvPr id="4" name="Picture 4">
            <a:extLst>
              <a:ext uri="{FF2B5EF4-FFF2-40B4-BE49-F238E27FC236}">
                <a16:creationId xmlns:a16="http://schemas.microsoft.com/office/drawing/2014/main" xmlns="" id="{1F56204F-5046-44A6-B9DB-583C340C513E}"/>
              </a:ext>
            </a:extLst>
          </p:cNvPr>
          <p:cNvPicPr>
            <a:picLocks noGrp="1" noChangeAspect="1" noChangeArrowheads="1"/>
          </p:cNvPicPr>
          <p:nvPr>
            <p:ph idx="1"/>
          </p:nvPr>
        </p:nvPicPr>
        <p:blipFill>
          <a:blip r:embed="rId3"/>
          <a:srcRect/>
          <a:stretch>
            <a:fillRect/>
          </a:stretch>
        </p:blipFill>
        <p:spPr bwMode="auto">
          <a:xfrm>
            <a:off x="567313" y="1557867"/>
            <a:ext cx="7030213" cy="4055820"/>
          </a:xfrm>
          <a:prstGeom prst="rect">
            <a:avLst/>
          </a:prstGeom>
          <a:noFill/>
          <a:ln w="9525">
            <a:noFill/>
            <a:miter lim="800000"/>
            <a:headEnd/>
            <a:tailEnd/>
          </a:ln>
        </p:spPr>
      </p:pic>
    </p:spTree>
    <p:extLst>
      <p:ext uri="{BB962C8B-B14F-4D97-AF65-F5344CB8AC3E}">
        <p14:creationId xmlns:p14="http://schemas.microsoft.com/office/powerpoint/2010/main" val="2526481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71C4909-72CC-436B-87B1-BE99BBE51888}"/>
              </a:ext>
            </a:extLst>
          </p:cNvPr>
          <p:cNvSpPr>
            <a:spLocks noGrp="1"/>
          </p:cNvSpPr>
          <p:nvPr>
            <p:ph type="title"/>
          </p:nvPr>
        </p:nvSpPr>
        <p:spPr/>
        <p:txBody>
          <a:bodyPr/>
          <a:lstStyle/>
          <a:p>
            <a:r>
              <a:rPr lang="fr-FR" dirty="0"/>
              <a:t>Conclusion (1)</a:t>
            </a:r>
          </a:p>
        </p:txBody>
      </p:sp>
      <p:sp>
        <p:nvSpPr>
          <p:cNvPr id="3" name="Espace réservé du contenu 2">
            <a:extLst>
              <a:ext uri="{FF2B5EF4-FFF2-40B4-BE49-F238E27FC236}">
                <a16:creationId xmlns:a16="http://schemas.microsoft.com/office/drawing/2014/main" xmlns="" id="{A766AEF1-D338-4892-A950-2D97D89B5B32}"/>
              </a:ext>
            </a:extLst>
          </p:cNvPr>
          <p:cNvSpPr>
            <a:spLocks noGrp="1"/>
          </p:cNvSpPr>
          <p:nvPr>
            <p:ph idx="1"/>
          </p:nvPr>
        </p:nvSpPr>
        <p:spPr/>
        <p:txBody>
          <a:bodyPr>
            <a:normAutofit/>
          </a:bodyPr>
          <a:lstStyle/>
          <a:p>
            <a:r>
              <a:rPr lang="fr-FR" dirty="0"/>
              <a:t>Seul le patient est expert de sa douleur : ne pas faire planer l’ombre du doute…</a:t>
            </a:r>
          </a:p>
          <a:p>
            <a:r>
              <a:rPr lang="fr-FR" dirty="0"/>
              <a:t>Douleur aigue : symptôme protecteur</a:t>
            </a:r>
          </a:p>
          <a:p>
            <a:r>
              <a:rPr lang="fr-FR" dirty="0"/>
              <a:t>Douleur chronique : maladie, destructrice</a:t>
            </a:r>
          </a:p>
          <a:p>
            <a:r>
              <a:rPr lang="fr-FR" dirty="0"/>
              <a:t>Pas de corrélation radio-clinique</a:t>
            </a:r>
          </a:p>
          <a:p>
            <a:r>
              <a:rPr lang="fr-FR" dirty="0"/>
              <a:t>Echelle numérique insuffisante en douleur chronique, évaluer fonction, qualité de vie </a:t>
            </a:r>
          </a:p>
          <a:p>
            <a:endParaRPr lang="fr-FR" dirty="0"/>
          </a:p>
        </p:txBody>
      </p:sp>
    </p:spTree>
    <p:extLst>
      <p:ext uri="{BB962C8B-B14F-4D97-AF65-F5344CB8AC3E}">
        <p14:creationId xmlns:p14="http://schemas.microsoft.com/office/powerpoint/2010/main" val="763548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71C4909-72CC-436B-87B1-BE99BBE51888}"/>
              </a:ext>
            </a:extLst>
          </p:cNvPr>
          <p:cNvSpPr>
            <a:spLocks noGrp="1"/>
          </p:cNvSpPr>
          <p:nvPr>
            <p:ph type="title"/>
          </p:nvPr>
        </p:nvSpPr>
        <p:spPr/>
        <p:txBody>
          <a:bodyPr/>
          <a:lstStyle/>
          <a:p>
            <a:r>
              <a:rPr lang="fr-FR" dirty="0"/>
              <a:t>Conclusion (2)</a:t>
            </a:r>
          </a:p>
        </p:txBody>
      </p:sp>
      <p:sp>
        <p:nvSpPr>
          <p:cNvPr id="3" name="Espace réservé du contenu 2">
            <a:extLst>
              <a:ext uri="{FF2B5EF4-FFF2-40B4-BE49-F238E27FC236}">
                <a16:creationId xmlns:a16="http://schemas.microsoft.com/office/drawing/2014/main" xmlns="" id="{A766AEF1-D338-4892-A950-2D97D89B5B32}"/>
              </a:ext>
            </a:extLst>
          </p:cNvPr>
          <p:cNvSpPr>
            <a:spLocks noGrp="1"/>
          </p:cNvSpPr>
          <p:nvPr>
            <p:ph idx="1"/>
          </p:nvPr>
        </p:nvSpPr>
        <p:spPr/>
        <p:txBody>
          <a:bodyPr>
            <a:normAutofit/>
          </a:bodyPr>
          <a:lstStyle/>
          <a:p>
            <a:r>
              <a:rPr lang="fr-FR" dirty="0"/>
              <a:t>Pas de traitement morphinique dans les douleurs chroniques non cancéreuses</a:t>
            </a:r>
          </a:p>
          <a:p>
            <a:r>
              <a:rPr lang="fr-FR" dirty="0"/>
              <a:t>Traitement médicamenteux</a:t>
            </a:r>
          </a:p>
          <a:p>
            <a:pPr lvl="1"/>
            <a:r>
              <a:rPr lang="fr-FR" dirty="0"/>
              <a:t>Le plus léger possible</a:t>
            </a:r>
          </a:p>
          <a:p>
            <a:pPr lvl="1"/>
            <a:r>
              <a:rPr lang="fr-FR" dirty="0"/>
              <a:t>Le moins longtemps possible</a:t>
            </a:r>
          </a:p>
          <a:p>
            <a:pPr lvl="1"/>
            <a:r>
              <a:rPr lang="fr-FR" dirty="0"/>
              <a:t>Adapté au terrain, au type de douleur et au mécanisme d’action</a:t>
            </a:r>
          </a:p>
          <a:p>
            <a:endParaRPr lang="fr-FR" dirty="0"/>
          </a:p>
          <a:p>
            <a:pPr marL="0" indent="0">
              <a:buNone/>
            </a:pPr>
            <a:r>
              <a:rPr lang="fr-FR" dirty="0"/>
              <a:t>	« </a:t>
            </a:r>
            <a:r>
              <a:rPr lang="fr-FR" sz="2400" dirty="0">
                <a:latin typeface="Monotype Corsiva" panose="03010101010201010101" pitchFamily="66" charset="0"/>
              </a:rPr>
              <a:t>Sois sage, ô douleur, et tiens toi plus tranquille</a:t>
            </a:r>
            <a:r>
              <a:rPr lang="fr-FR" dirty="0"/>
              <a:t> », Baudelaire</a:t>
            </a:r>
          </a:p>
          <a:p>
            <a:endParaRPr lang="fr-FR" dirty="0"/>
          </a:p>
        </p:txBody>
      </p:sp>
    </p:spTree>
    <p:extLst>
      <p:ext uri="{BB962C8B-B14F-4D97-AF65-F5344CB8AC3E}">
        <p14:creationId xmlns:p14="http://schemas.microsoft.com/office/powerpoint/2010/main" val="3948831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BA69EF5-4FB1-4F9B-9C0F-EC5C4BD86AFB}"/>
              </a:ext>
            </a:extLst>
          </p:cNvPr>
          <p:cNvSpPr>
            <a:spLocks noGrp="1"/>
          </p:cNvSpPr>
          <p:nvPr>
            <p:ph type="title"/>
          </p:nvPr>
        </p:nvSpPr>
        <p:spPr/>
        <p:txBody>
          <a:bodyPr/>
          <a:lstStyle/>
          <a:p>
            <a:r>
              <a:rPr lang="fr-FR" dirty="0"/>
              <a:t>Merci pour votre attention…</a:t>
            </a:r>
          </a:p>
        </p:txBody>
      </p:sp>
      <p:sp>
        <p:nvSpPr>
          <p:cNvPr id="3" name="Espace réservé du texte 2">
            <a:extLst>
              <a:ext uri="{FF2B5EF4-FFF2-40B4-BE49-F238E27FC236}">
                <a16:creationId xmlns:a16="http://schemas.microsoft.com/office/drawing/2014/main" xmlns="" id="{A396C783-5866-4EB9-956A-8D3E2C58A817}"/>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7517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3549597686"/>
              </p:ext>
            </p:extLst>
          </p:nvPr>
        </p:nvGraphicFramePr>
        <p:xfrm>
          <a:off x="677334" y="609600"/>
          <a:ext cx="9758255" cy="409877"/>
        </p:xfrm>
        <a:graphic>
          <a:graphicData uri="http://schemas.openxmlformats.org/drawingml/2006/table">
            <a:tbl>
              <a:tblPr firstRow="1" bandRow="1">
                <a:tableStyleId>{5C22544A-7EE6-4342-B048-85BDC9FD1C3A}</a:tableStyleId>
              </a:tblPr>
              <a:tblGrid>
                <a:gridCol w="1286863">
                  <a:extLst>
                    <a:ext uri="{9D8B030D-6E8A-4147-A177-3AD203B41FA5}">
                      <a16:colId xmlns:a16="http://schemas.microsoft.com/office/drawing/2014/main" xmlns="" val="4027835457"/>
                    </a:ext>
                  </a:extLst>
                </a:gridCol>
                <a:gridCol w="2336870">
                  <a:extLst>
                    <a:ext uri="{9D8B030D-6E8A-4147-A177-3AD203B41FA5}">
                      <a16:colId xmlns:a16="http://schemas.microsoft.com/office/drawing/2014/main" xmlns="" val="3540832202"/>
                    </a:ext>
                  </a:extLst>
                </a:gridCol>
                <a:gridCol w="2965223">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3176015702"/>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r>
                        <a:rPr lang="fr-FR" dirty="0"/>
                        <a:t>NOCIPLASTIQUE</a:t>
                      </a:r>
                    </a:p>
                  </a:txBody>
                  <a:tcPr/>
                </a:tc>
                <a:extLst>
                  <a:ext uri="{0D108BD9-81ED-4DB2-BD59-A6C34878D82A}">
                    <a16:rowId xmlns:a16="http://schemas.microsoft.com/office/drawing/2014/main" xmlns="" val="3637606592"/>
                  </a:ext>
                </a:extLst>
              </a:tr>
            </a:tbl>
          </a:graphicData>
        </a:graphic>
      </p:graphicFrame>
    </p:spTree>
    <p:extLst>
      <p:ext uri="{BB962C8B-B14F-4D97-AF65-F5344CB8AC3E}">
        <p14:creationId xmlns:p14="http://schemas.microsoft.com/office/powerpoint/2010/main" val="25343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2692810431"/>
              </p:ext>
            </p:extLst>
          </p:nvPr>
        </p:nvGraphicFramePr>
        <p:xfrm>
          <a:off x="677334" y="609600"/>
          <a:ext cx="9758255" cy="1872917"/>
        </p:xfrm>
        <a:graphic>
          <a:graphicData uri="http://schemas.openxmlformats.org/drawingml/2006/table">
            <a:tbl>
              <a:tblPr firstRow="1" bandRow="1">
                <a:tableStyleId>{5C22544A-7EE6-4342-B048-85BDC9FD1C3A}</a:tableStyleId>
              </a:tblPr>
              <a:tblGrid>
                <a:gridCol w="1286863">
                  <a:extLst>
                    <a:ext uri="{9D8B030D-6E8A-4147-A177-3AD203B41FA5}">
                      <a16:colId xmlns:a16="http://schemas.microsoft.com/office/drawing/2014/main" xmlns="" val="4027835457"/>
                    </a:ext>
                  </a:extLst>
                </a:gridCol>
                <a:gridCol w="2132794">
                  <a:extLst>
                    <a:ext uri="{9D8B030D-6E8A-4147-A177-3AD203B41FA5}">
                      <a16:colId xmlns:a16="http://schemas.microsoft.com/office/drawing/2014/main" xmlns="" val="3540832202"/>
                    </a:ext>
                  </a:extLst>
                </a:gridCol>
                <a:gridCol w="3169299">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4172536099"/>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Origine</a:t>
                      </a:r>
                    </a:p>
                  </a:txBody>
                  <a:tcPr/>
                </a:tc>
                <a:tc>
                  <a:txBody>
                    <a:bodyPr/>
                    <a:lstStyle/>
                    <a:p>
                      <a:r>
                        <a:rPr lang="fr-FR" dirty="0"/>
                        <a:t>Stimulation des nocicepteurs</a:t>
                      </a:r>
                    </a:p>
                  </a:txBody>
                  <a:tcPr/>
                </a:tc>
                <a:tc>
                  <a:txBody>
                    <a:bodyPr/>
                    <a:lstStyle/>
                    <a:p>
                      <a:r>
                        <a:rPr lang="fr-FR" dirty="0"/>
                        <a:t>Atteinte du système nerveux</a:t>
                      </a:r>
                    </a:p>
                  </a:txBody>
                  <a:tcPr/>
                </a:tc>
                <a:tc>
                  <a:txBody>
                    <a:bodyPr/>
                    <a:lstStyle/>
                    <a:p>
                      <a:r>
                        <a:rPr lang="fr-FR" dirty="0"/>
                        <a:t>Anomalie des voies de la douleur : sensibilisation centrale ou perte des contrôles descendants</a:t>
                      </a:r>
                    </a:p>
                    <a:p>
                      <a:r>
                        <a:rPr lang="fr-FR" dirty="0"/>
                        <a:t>Déconnexion corps cerveau</a:t>
                      </a:r>
                    </a:p>
                  </a:txBody>
                  <a:tcPr/>
                </a:tc>
                <a:extLst>
                  <a:ext uri="{0D108BD9-81ED-4DB2-BD59-A6C34878D82A}">
                    <a16:rowId xmlns:a16="http://schemas.microsoft.com/office/drawing/2014/main" xmlns="" val="3805818431"/>
                  </a:ext>
                </a:extLst>
              </a:tr>
            </a:tbl>
          </a:graphicData>
        </a:graphic>
      </p:graphicFrame>
    </p:spTree>
    <p:extLst>
      <p:ext uri="{BB962C8B-B14F-4D97-AF65-F5344CB8AC3E}">
        <p14:creationId xmlns:p14="http://schemas.microsoft.com/office/powerpoint/2010/main" val="21353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AF7515-0C00-4821-9BC8-62017F330906}"/>
              </a:ext>
            </a:extLst>
          </p:cNvPr>
          <p:cNvSpPr>
            <a:spLocks noGrp="1"/>
          </p:cNvSpPr>
          <p:nvPr>
            <p:ph type="title"/>
          </p:nvPr>
        </p:nvSpPr>
        <p:spPr/>
        <p:txBody>
          <a:bodyPr/>
          <a:lstStyle/>
          <a:p>
            <a:endParaRPr lang="fr-FR" dirty="0"/>
          </a:p>
        </p:txBody>
      </p:sp>
      <p:graphicFrame>
        <p:nvGraphicFramePr>
          <p:cNvPr id="4" name="Tableau 4">
            <a:extLst>
              <a:ext uri="{FF2B5EF4-FFF2-40B4-BE49-F238E27FC236}">
                <a16:creationId xmlns:a16="http://schemas.microsoft.com/office/drawing/2014/main" xmlns="" id="{FDDBE1BD-44DD-4ACB-B5C1-B7C20539E34E}"/>
              </a:ext>
            </a:extLst>
          </p:cNvPr>
          <p:cNvGraphicFramePr>
            <a:graphicFrameLocks noGrp="1"/>
          </p:cNvGraphicFramePr>
          <p:nvPr>
            <p:ph idx="1"/>
            <p:extLst>
              <p:ext uri="{D42A27DB-BD31-4B8C-83A1-F6EECF244321}">
                <p14:modId xmlns:p14="http://schemas.microsoft.com/office/powerpoint/2010/main" val="1263871989"/>
              </p:ext>
            </p:extLst>
          </p:nvPr>
        </p:nvGraphicFramePr>
        <p:xfrm>
          <a:off x="677334" y="609600"/>
          <a:ext cx="9758255" cy="2580376"/>
        </p:xfrm>
        <a:graphic>
          <a:graphicData uri="http://schemas.openxmlformats.org/drawingml/2006/table">
            <a:tbl>
              <a:tblPr firstRow="1" bandRow="1">
                <a:tableStyleId>{5C22544A-7EE6-4342-B048-85BDC9FD1C3A}</a:tableStyleId>
              </a:tblPr>
              <a:tblGrid>
                <a:gridCol w="1286863">
                  <a:extLst>
                    <a:ext uri="{9D8B030D-6E8A-4147-A177-3AD203B41FA5}">
                      <a16:colId xmlns:a16="http://schemas.microsoft.com/office/drawing/2014/main" xmlns="" val="4027835457"/>
                    </a:ext>
                  </a:extLst>
                </a:gridCol>
                <a:gridCol w="2132794">
                  <a:extLst>
                    <a:ext uri="{9D8B030D-6E8A-4147-A177-3AD203B41FA5}">
                      <a16:colId xmlns:a16="http://schemas.microsoft.com/office/drawing/2014/main" xmlns="" val="3540832202"/>
                    </a:ext>
                  </a:extLst>
                </a:gridCol>
                <a:gridCol w="3169299">
                  <a:extLst>
                    <a:ext uri="{9D8B030D-6E8A-4147-A177-3AD203B41FA5}">
                      <a16:colId xmlns:a16="http://schemas.microsoft.com/office/drawing/2014/main" xmlns="" val="1666070420"/>
                    </a:ext>
                  </a:extLst>
                </a:gridCol>
                <a:gridCol w="3169299">
                  <a:extLst>
                    <a:ext uri="{9D8B030D-6E8A-4147-A177-3AD203B41FA5}">
                      <a16:colId xmlns:a16="http://schemas.microsoft.com/office/drawing/2014/main" xmlns="" val="1990630416"/>
                    </a:ext>
                  </a:extLst>
                </a:gridCol>
              </a:tblGrid>
              <a:tr h="409877">
                <a:tc>
                  <a:txBody>
                    <a:bodyPr/>
                    <a:lstStyle/>
                    <a:p>
                      <a:endParaRPr lang="fr-FR" dirty="0"/>
                    </a:p>
                  </a:txBody>
                  <a:tcPr/>
                </a:tc>
                <a:tc>
                  <a:txBody>
                    <a:bodyPr/>
                    <a:lstStyle/>
                    <a:p>
                      <a:r>
                        <a:rPr lang="fr-FR" dirty="0"/>
                        <a:t>NOCICEPTIVE</a:t>
                      </a:r>
                    </a:p>
                  </a:txBody>
                  <a:tcPr/>
                </a:tc>
                <a:tc>
                  <a:txBody>
                    <a:bodyPr/>
                    <a:lstStyle/>
                    <a:p>
                      <a:r>
                        <a:rPr lang="fr-FR" dirty="0"/>
                        <a:t>NEUROPATHIQUE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NOCIPLASTIQUE</a:t>
                      </a:r>
                    </a:p>
                  </a:txBody>
                  <a:tcPr/>
                </a:tc>
                <a:extLst>
                  <a:ext uri="{0D108BD9-81ED-4DB2-BD59-A6C34878D82A}">
                    <a16:rowId xmlns:a16="http://schemas.microsoft.com/office/drawing/2014/main" xmlns="" val="3637606592"/>
                  </a:ext>
                </a:extLst>
              </a:tr>
              <a:tr h="707459">
                <a:tc>
                  <a:txBody>
                    <a:bodyPr/>
                    <a:lstStyle/>
                    <a:p>
                      <a:r>
                        <a:rPr lang="fr-FR" dirty="0"/>
                        <a:t>Origine</a:t>
                      </a:r>
                    </a:p>
                  </a:txBody>
                  <a:tcPr/>
                </a:tc>
                <a:tc>
                  <a:txBody>
                    <a:bodyPr/>
                    <a:lstStyle/>
                    <a:p>
                      <a:r>
                        <a:rPr lang="fr-FR" dirty="0"/>
                        <a:t>Stimulation des nocicepteurs</a:t>
                      </a:r>
                    </a:p>
                  </a:txBody>
                  <a:tcPr/>
                </a:tc>
                <a:tc>
                  <a:txBody>
                    <a:bodyPr/>
                    <a:lstStyle/>
                    <a:p>
                      <a:r>
                        <a:rPr lang="fr-FR" dirty="0"/>
                        <a:t>Atteinte du système nerveux</a:t>
                      </a:r>
                    </a:p>
                  </a:txBody>
                  <a:tcPr/>
                </a:tc>
                <a:tc>
                  <a:txBody>
                    <a:bodyPr/>
                    <a:lstStyle/>
                    <a:p>
                      <a:r>
                        <a:rPr lang="fr-FR" dirty="0"/>
                        <a:t>Anomalie des voies de la douleur : sensibilisation centrale ou perte des contrôles descendants</a:t>
                      </a:r>
                    </a:p>
                    <a:p>
                      <a:r>
                        <a:rPr lang="fr-FR" dirty="0"/>
                        <a:t>Déconnexion corps cerveau</a:t>
                      </a:r>
                    </a:p>
                  </a:txBody>
                  <a:tcPr/>
                </a:tc>
                <a:extLst>
                  <a:ext uri="{0D108BD9-81ED-4DB2-BD59-A6C34878D82A}">
                    <a16:rowId xmlns:a16="http://schemas.microsoft.com/office/drawing/2014/main" xmlns="" val="3805818431"/>
                  </a:ext>
                </a:extLst>
              </a:tr>
              <a:tr h="707459">
                <a:tc>
                  <a:txBody>
                    <a:bodyPr/>
                    <a:lstStyle/>
                    <a:p>
                      <a:r>
                        <a:rPr lang="fr-FR" dirty="0"/>
                        <a:t>Début</a:t>
                      </a:r>
                    </a:p>
                  </a:txBody>
                  <a:tcPr/>
                </a:tc>
                <a:tc>
                  <a:txBody>
                    <a:bodyPr/>
                    <a:lstStyle/>
                    <a:p>
                      <a:r>
                        <a:rPr lang="fr-FR" dirty="0"/>
                        <a:t>Dès l’agression</a:t>
                      </a:r>
                    </a:p>
                  </a:txBody>
                  <a:tcPr/>
                </a:tc>
                <a:tc>
                  <a:txBody>
                    <a:bodyPr/>
                    <a:lstStyle/>
                    <a:p>
                      <a:r>
                        <a:rPr lang="fr-FR" dirty="0"/>
                        <a:t>Possiblement (très) retardé</a:t>
                      </a:r>
                    </a:p>
                  </a:txBody>
                  <a:tcPr/>
                </a:tc>
                <a:tc>
                  <a:txBody>
                    <a:bodyPr/>
                    <a:lstStyle/>
                    <a:p>
                      <a:r>
                        <a:rPr lang="fr-FR" dirty="0"/>
                        <a:t>Non identifié</a:t>
                      </a:r>
                    </a:p>
                  </a:txBody>
                  <a:tcPr/>
                </a:tc>
                <a:extLst>
                  <a:ext uri="{0D108BD9-81ED-4DB2-BD59-A6C34878D82A}">
                    <a16:rowId xmlns:a16="http://schemas.microsoft.com/office/drawing/2014/main" xmlns="" val="3954208096"/>
                  </a:ext>
                </a:extLst>
              </a:tr>
            </a:tbl>
          </a:graphicData>
        </a:graphic>
      </p:graphicFrame>
    </p:spTree>
    <p:extLst>
      <p:ext uri="{BB962C8B-B14F-4D97-AF65-F5344CB8AC3E}">
        <p14:creationId xmlns:p14="http://schemas.microsoft.com/office/powerpoint/2010/main" val="1441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1357</TotalTime>
  <Words>2012</Words>
  <Application>Microsoft Office PowerPoint</Application>
  <PresentationFormat>Grand écran</PresentationFormat>
  <Paragraphs>503</Paragraphs>
  <Slides>68</Slides>
  <Notes>20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68</vt:i4>
      </vt:variant>
    </vt:vector>
  </HeadingPairs>
  <TitlesOfParts>
    <vt:vector size="77" baseType="lpstr">
      <vt:lpstr>Arial</vt:lpstr>
      <vt:lpstr>Calibri</vt:lpstr>
      <vt:lpstr>Comic Sans MS</vt:lpstr>
      <vt:lpstr>Monotype Corsiva</vt:lpstr>
      <vt:lpstr>Trebuchet MS</vt:lpstr>
      <vt:lpstr>Wingdings</vt:lpstr>
      <vt:lpstr>Wingdings 2</vt:lpstr>
      <vt:lpstr>Wingdings 3</vt:lpstr>
      <vt:lpstr>Facette</vt:lpstr>
      <vt:lpstr>Congrès douleur  URPS MK Deauville, 16/11/19</vt:lpstr>
      <vt:lpstr>Plan</vt:lpstr>
      <vt:lpstr>1/ Définitions</vt:lpstr>
      <vt:lpstr>Définitions</vt:lpstr>
      <vt:lpstr>Définitions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Douleurs neuropathiques</vt:lpstr>
      <vt:lpstr>Douleurs psychogènes</vt:lpstr>
      <vt:lpstr>Présentation PowerPoint</vt:lpstr>
      <vt:lpstr>Présentation PowerPoint</vt:lpstr>
      <vt:lpstr>Présentation PowerPoint</vt:lpstr>
      <vt:lpstr>Définitions</vt:lpstr>
      <vt:lpstr>Présentation PowerPoint</vt:lpstr>
      <vt:lpstr>Présentation PowerPoint</vt:lpstr>
      <vt:lpstr>Présentation PowerPoint</vt:lpstr>
      <vt:lpstr>2/ Physiopathologie</vt:lpstr>
      <vt:lpstr>Physiopathologie</vt:lpstr>
      <vt:lpstr>Physiopathologie</vt:lpstr>
      <vt:lpstr>Présentation PowerPoint</vt:lpstr>
      <vt:lpstr>     Transmission en tant qu’influx                    douloureux par les nocicepteurs</vt:lpstr>
      <vt:lpstr>     Transmission en tant qu’influx                    douloureux par les nocicepteurs</vt:lpstr>
      <vt:lpstr>Présentation PowerPoint</vt:lpstr>
      <vt:lpstr>          Relais et modulation            de l’influx   </vt:lpstr>
      <vt:lpstr>          Relais et modulation            de l’influx   </vt:lpstr>
      <vt:lpstr>          Relais et modulation            de l’influx   </vt:lpstr>
      <vt:lpstr>          Relais et modulation            de l’influx   </vt:lpstr>
      <vt:lpstr>Présentation PowerPoint</vt:lpstr>
      <vt:lpstr>     Perception, intégration</vt:lpstr>
      <vt:lpstr>Présentation PowerPoint</vt:lpstr>
      <vt:lpstr>        Contrôles inhibiteurs</vt:lpstr>
      <vt:lpstr>Physiopathologie</vt:lpstr>
      <vt:lpstr>A chaque étape : amplification de l’influx</vt:lpstr>
      <vt:lpstr>A chaque étape : amplification de l’influx</vt:lpstr>
      <vt:lpstr>A chaque étape : amplification de l’influx… et frein physiologique!</vt:lpstr>
      <vt:lpstr>Physiopathologie </vt:lpstr>
      <vt:lpstr>3/ Traitements médicamenteux</vt:lpstr>
      <vt:lpstr>Traitements médicamenteux</vt:lpstr>
      <vt:lpstr>Traitements médicamenteux</vt:lpstr>
      <vt:lpstr>Classification OMS</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Classification de Lussier et Beaulieu</vt:lpstr>
      <vt:lpstr>Classification de Lussier et Beaulieu</vt:lpstr>
      <vt:lpstr>Traitements des douleurs neuropathiques</vt:lpstr>
      <vt:lpstr>Traitements topiques</vt:lpstr>
      <vt:lpstr>Présentation PowerPoint</vt:lpstr>
      <vt:lpstr>Conclusion (1)</vt:lpstr>
      <vt:lpstr>Conclusion (2)</vt:lpstr>
      <vt:lpstr>Merci pour votre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Wael Loubna</dc:creator>
  <cp:lastModifiedBy>utilisateur</cp:lastModifiedBy>
  <cp:revision>104</cp:revision>
  <dcterms:created xsi:type="dcterms:W3CDTF">2019-09-07T20:08:01Z</dcterms:created>
  <dcterms:modified xsi:type="dcterms:W3CDTF">2019-11-05T15:05:34Z</dcterms:modified>
</cp:coreProperties>
</file>