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3"/>
  </p:notesMasterIdLst>
  <p:sldIdLst>
    <p:sldId id="256" r:id="rId2"/>
    <p:sldId id="258" r:id="rId3"/>
    <p:sldId id="287" r:id="rId4"/>
    <p:sldId id="259" r:id="rId5"/>
    <p:sldId id="275" r:id="rId6"/>
    <p:sldId id="262" r:id="rId7"/>
    <p:sldId id="263" r:id="rId8"/>
    <p:sldId id="290" r:id="rId9"/>
    <p:sldId id="260" r:id="rId10"/>
    <p:sldId id="265" r:id="rId11"/>
    <p:sldId id="266" r:id="rId12"/>
    <p:sldId id="267" r:id="rId13"/>
    <p:sldId id="271" r:id="rId14"/>
    <p:sldId id="268" r:id="rId15"/>
    <p:sldId id="269" r:id="rId16"/>
    <p:sldId id="284" r:id="rId17"/>
    <p:sldId id="270" r:id="rId18"/>
    <p:sldId id="276" r:id="rId19"/>
    <p:sldId id="279" r:id="rId20"/>
    <p:sldId id="280" r:id="rId21"/>
    <p:sldId id="261" r:id="rId22"/>
    <p:sldId id="272" r:id="rId23"/>
    <p:sldId id="281" r:id="rId24"/>
    <p:sldId id="282" r:id="rId25"/>
    <p:sldId id="283" r:id="rId26"/>
    <p:sldId id="273" r:id="rId27"/>
    <p:sldId id="277" r:id="rId28"/>
    <p:sldId id="278" r:id="rId29"/>
    <p:sldId id="285" r:id="rId30"/>
    <p:sldId id="286" r:id="rId31"/>
    <p:sldId id="28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661" autoAdjust="0"/>
  </p:normalViewPr>
  <p:slideViewPr>
    <p:cSldViewPr snapToGrid="0">
      <p:cViewPr varScale="1">
        <p:scale>
          <a:sx n="87" d="100"/>
          <a:sy n="87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9E08A-A1F2-42B6-8941-AF0D95E7781D}" type="datetimeFigureOut">
              <a:rPr lang="fr-FR" smtClean="0"/>
              <a:t>05/11/2019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890A-D253-493C-851C-25FAD64B7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71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Auto-évaluation = </a:t>
            </a:r>
            <a:r>
              <a:rPr lang="fr-FR" dirty="0" err="1"/>
              <a:t>totologisme</a:t>
            </a:r>
            <a:r>
              <a:rPr lang="fr-FR" dirty="0"/>
              <a:t>, pléonasme? Sauf cas exceptionnel, toujours auto-éval (</a:t>
            </a:r>
            <a:r>
              <a:rPr lang="fr-FR" dirty="0" err="1"/>
              <a:t>hétéro-évaluation</a:t>
            </a:r>
            <a:r>
              <a:rPr lang="fr-FR" dirty="0"/>
              <a:t>, évaluation par les soignants de la douleur des adultes non communiquant (personnes âgées, patients de réanimation, polyhandicapés…) ou des enfants de moins de 4 ans.)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4890A-D253-493C-851C-25FAD64B744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65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CSi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4890A-D253-493C-851C-25FAD64B744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29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 ère colonne = item sur la dépression</a:t>
            </a:r>
          </a:p>
          <a:p>
            <a:r>
              <a:rPr lang="fr-FR" dirty="0"/>
              <a:t>2 </a:t>
            </a:r>
            <a:r>
              <a:rPr lang="fr-FR" dirty="0" err="1"/>
              <a:t>ème</a:t>
            </a:r>
            <a:r>
              <a:rPr lang="fr-FR" dirty="0"/>
              <a:t> colonne = item sur l’anxiété </a:t>
            </a:r>
          </a:p>
          <a:p>
            <a:r>
              <a:rPr lang="fr-FR" dirty="0"/>
              <a:t>&lt; ou = 7 : pas de symptomatologie</a:t>
            </a:r>
          </a:p>
          <a:p>
            <a:r>
              <a:rPr lang="fr-FR" dirty="0"/>
              <a:t>Entre 8 et 10 : cas douteux</a:t>
            </a:r>
          </a:p>
          <a:p>
            <a:r>
              <a:rPr lang="fr-FR" dirty="0"/>
              <a:t>&gt; 11 : symptomatologie certaine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4890A-D253-493C-851C-25FAD64B744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24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BFE6-5365-4438-B9E0-E6B4122CCE88}" type="datetime1">
              <a:rPr lang="fr-FR" smtClean="0"/>
              <a:t>05/11/2019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63B7D90-5F83-4E06-BBB9-237F57B50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74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3FF1-7E36-4933-BF47-C4F2BB9BB95C}" type="datetime1">
              <a:rPr lang="fr-FR" smtClean="0"/>
              <a:t>05/11/2019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D90-5F83-4E06-BBB9-237F57B50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63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B51C-D629-467E-98C8-2339EDA35B20}" type="datetime1">
              <a:rPr lang="fr-FR" smtClean="0"/>
              <a:t>05/11/2019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D90-5F83-4E06-BBB9-237F57B50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22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09F7-A3F0-4DCF-B94F-756DEA22E2CB}" type="datetime1">
              <a:rPr lang="fr-FR" smtClean="0"/>
              <a:t>05/11/2019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D90-5F83-4E06-BBB9-237F57B50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0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93CA38C-F007-4D91-B84F-364927706DFD}" type="datetime1">
              <a:rPr lang="fr-FR" smtClean="0"/>
              <a:t>05/11/2019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fr-FR"/>
              <a:t>S.Acapo-URPS Normandie-2019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63B7D90-5F83-4E06-BBB9-237F57B50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15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E9E-D06B-4CFD-AAA6-58CB8C5F65AE}" type="datetime1">
              <a:rPr lang="fr-FR" smtClean="0"/>
              <a:t>05/11/2019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D90-5F83-4E06-BBB9-237F57B50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8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FC91-8E01-485D-8527-661ED8ABA11F}" type="datetime1">
              <a:rPr lang="fr-FR" smtClean="0"/>
              <a:t>05/11/2019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D90-5F83-4E06-BBB9-237F57B50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41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BB4E-F80E-4419-8CC4-544F489D2A1A}" type="datetime1">
              <a:rPr lang="fr-FR" smtClean="0"/>
              <a:t>05/11/2019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D90-5F83-4E06-BBB9-237F57B50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89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8B02-F1CC-44DC-A19B-F2D9784070F7}" type="datetime1">
              <a:rPr lang="fr-FR" smtClean="0"/>
              <a:t>05/11/2019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D90-5F83-4E06-BBB9-237F57B50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26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D08D-73D0-4A15-AA19-17687580D364}" type="datetime1">
              <a:rPr lang="fr-FR" smtClean="0"/>
              <a:t>05/11/2019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D90-5F83-4E06-BBB9-237F57B50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61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994C-FB4E-4FD1-9DFA-3350639602A2}" type="datetime1">
              <a:rPr lang="fr-FR" smtClean="0"/>
              <a:t>05/11/2019</a:t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D90-5F83-4E06-BBB9-237F57B50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74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5656C32-685F-4AFD-91DC-D3DFE4070B20}" type="datetime1">
              <a:rPr lang="fr-FR" smtClean="0"/>
              <a:t>05/11/2019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fr-FR"/>
              <a:t>S.Acapo-URPS Normandie-2019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63B7D90-5F83-4E06-BBB9-237F57B50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65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s-sante.fr/jcms/c_272488/fr/douleur-post-operatoir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C4218B-6D33-4ACE-9665-0D44D9F33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268"/>
            <a:ext cx="9144000" cy="2387600"/>
          </a:xfrm>
        </p:spPr>
        <p:txBody>
          <a:bodyPr/>
          <a:lstStyle/>
          <a:p>
            <a:r>
              <a:rPr lang="fr-FR" dirty="0"/>
              <a:t>Les échelles de la douleur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F49F2D0-56DD-46C1-81D9-74AE866863F3}"/>
              </a:ext>
            </a:extLst>
          </p:cNvPr>
          <p:cNvSpPr txBox="1"/>
          <p:nvPr/>
        </p:nvSpPr>
        <p:spPr>
          <a:xfrm>
            <a:off x="7842325" y="6003868"/>
            <a:ext cx="392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Sessi ACAPO, MKDE, </a:t>
            </a:r>
            <a:r>
              <a:rPr lang="fr-FR" dirty="0" err="1"/>
              <a:t>MSc</a:t>
            </a:r>
            <a:r>
              <a:rPr lang="fr-FR" dirty="0"/>
              <a:t>, PhD </a:t>
            </a:r>
            <a:r>
              <a:rPr lang="fr-FR" dirty="0" err="1"/>
              <a:t>cdt</a:t>
            </a:r>
            <a:endParaRPr lang="fr-FR" dirty="0"/>
          </a:p>
          <a:p>
            <a:r>
              <a:rPr lang="fr-FR" dirty="0"/>
              <a:t>– URPS Normandie – </a:t>
            </a:r>
            <a:r>
              <a:rPr lang="fr-FR" dirty="0" err="1"/>
              <a:t>Nov</a:t>
            </a:r>
            <a:r>
              <a:rPr lang="fr-FR" dirty="0"/>
              <a:t> 2019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196E5A1-773C-4669-BA7D-B5DBDC24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475" y="4717876"/>
            <a:ext cx="2159369" cy="19323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C9E4A43-AEBC-4601-9297-7C0D48B91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323" y="132188"/>
            <a:ext cx="2023895" cy="10847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E70CF00-F664-442E-A745-9CDEC5EA8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34" y="4608871"/>
            <a:ext cx="2571234" cy="19323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B91174D-B92D-411B-959C-E9D1C664C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" y="203858"/>
            <a:ext cx="83248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2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8D6C7A-BAB2-45BF-BA15-8AABE50C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Echelle Visuelle Analogique (EVA)</a:t>
            </a:r>
            <a:br>
              <a:rPr lang="fr-FR" dirty="0"/>
            </a:b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053F53E-7958-4560-B26A-4CFE0C09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6C9E36B-E36F-410B-8A0D-FAAB4B20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718" y="2506842"/>
            <a:ext cx="6114051" cy="38162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195AB10-D7FE-4974-98D0-2180E786F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61"/>
          <a:stretch/>
        </p:blipFill>
        <p:spPr>
          <a:xfrm>
            <a:off x="485464" y="4281544"/>
            <a:ext cx="5209000" cy="15783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E6D4F56-FD08-4B2D-AF27-31C696E09F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24"/>
          <a:stretch/>
        </p:blipFill>
        <p:spPr>
          <a:xfrm>
            <a:off x="6652151" y="1289304"/>
            <a:ext cx="4573235" cy="14385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1870A64-F4D1-4083-A373-C48A111CD6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239"/>
          <a:stretch/>
        </p:blipFill>
        <p:spPr>
          <a:xfrm>
            <a:off x="8928847" y="2466466"/>
            <a:ext cx="2003558" cy="37974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92FED57-BAEA-4DCA-B7B1-C2E2E3C69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64" y="1361740"/>
            <a:ext cx="2161897" cy="32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E4D83E-7341-4C4B-A6B6-358F45C4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Echelle Numérique (EN)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98AD0F1F-1AB4-46AF-B064-06EEECDBC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835"/>
          <a:stretch/>
        </p:blipFill>
        <p:spPr>
          <a:xfrm>
            <a:off x="1824261" y="2086983"/>
            <a:ext cx="8048625" cy="1847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5AC6341-AF5D-4E0A-B367-DDE71825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C60A95-2879-49F2-822A-7ED5722C3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574" y="3772124"/>
            <a:ext cx="3388852" cy="30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5AC7613-E538-4CD6-AA4C-2B19C69E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Echelles Verbales Simples (EVS)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BE8FFC94-3735-4A12-8744-79994251B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40" t="33201" r="12298" b="8948"/>
          <a:stretch/>
        </p:blipFill>
        <p:spPr>
          <a:xfrm>
            <a:off x="644561" y="1602890"/>
            <a:ext cx="6631937" cy="4160518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D05688AA-DBD6-484C-8121-DB81F0B1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177478B-7E01-4FFE-A9D8-DDEF63C8F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6" t="36422" r="14800" b="12141"/>
          <a:stretch/>
        </p:blipFill>
        <p:spPr>
          <a:xfrm>
            <a:off x="7122639" y="1460350"/>
            <a:ext cx="4424800" cy="25172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C13D59F-D9F4-495B-B4C0-223A19C65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608" y="4260029"/>
            <a:ext cx="4089413" cy="200120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625BD0B-1EBB-4535-8BAC-E106A598ACE6}"/>
              </a:ext>
            </a:extLst>
          </p:cNvPr>
          <p:cNvSpPr txBox="1"/>
          <p:nvPr/>
        </p:nvSpPr>
        <p:spPr>
          <a:xfrm>
            <a:off x="258184" y="5763408"/>
            <a:ext cx="4980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+mj-lt"/>
              </a:rPr>
              <a:t>Salaffi</a:t>
            </a:r>
            <a:r>
              <a:rPr lang="fr-FR" sz="1400" dirty="0">
                <a:latin typeface="+mj-lt"/>
              </a:rPr>
              <a:t>, F., </a:t>
            </a:r>
            <a:r>
              <a:rPr lang="fr-FR" sz="1400" dirty="0" err="1">
                <a:latin typeface="+mj-lt"/>
              </a:rPr>
              <a:t>Ciapetti</a:t>
            </a:r>
            <a:r>
              <a:rPr lang="fr-FR" sz="1400" dirty="0">
                <a:latin typeface="+mj-lt"/>
              </a:rPr>
              <a:t>, A., </a:t>
            </a:r>
            <a:r>
              <a:rPr lang="fr-FR" sz="1400" dirty="0" err="1">
                <a:latin typeface="+mj-lt"/>
              </a:rPr>
              <a:t>Carotti</a:t>
            </a:r>
            <a:r>
              <a:rPr lang="fr-FR" sz="1400" dirty="0">
                <a:latin typeface="+mj-lt"/>
              </a:rPr>
              <a:t>, M., 2012. Pain </a:t>
            </a:r>
            <a:r>
              <a:rPr lang="fr-FR" sz="1400" dirty="0" err="1">
                <a:latin typeface="+mj-lt"/>
              </a:rPr>
              <a:t>assessment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err="1">
                <a:latin typeface="+mj-lt"/>
              </a:rPr>
              <a:t>strategies</a:t>
            </a:r>
            <a:r>
              <a:rPr lang="fr-FR" sz="1400" dirty="0">
                <a:latin typeface="+mj-lt"/>
              </a:rPr>
              <a:t> in patients </a:t>
            </a:r>
            <a:r>
              <a:rPr lang="fr-FR" sz="1400" dirty="0" err="1">
                <a:latin typeface="+mj-lt"/>
              </a:rPr>
              <a:t>with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err="1">
                <a:latin typeface="+mj-lt"/>
              </a:rPr>
              <a:t>musculoskeletal</a:t>
            </a:r>
            <a:r>
              <a:rPr lang="fr-FR" sz="1400" dirty="0">
                <a:latin typeface="+mj-lt"/>
              </a:rPr>
              <a:t> conditions. </a:t>
            </a:r>
            <a:r>
              <a:rPr lang="fr-FR" sz="1400" dirty="0" err="1">
                <a:latin typeface="+mj-lt"/>
              </a:rPr>
              <a:t>Reumatismo</a:t>
            </a:r>
            <a:r>
              <a:rPr lang="fr-FR" sz="1400" dirty="0">
                <a:latin typeface="+mj-lt"/>
              </a:rPr>
              <a:t> 64, 216–229. </a:t>
            </a:r>
          </a:p>
        </p:txBody>
      </p:sp>
    </p:spTree>
    <p:extLst>
      <p:ext uri="{BB962C8B-B14F-4D97-AF65-F5344CB8AC3E}">
        <p14:creationId xmlns:p14="http://schemas.microsoft.com/office/powerpoint/2010/main" val="29658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35C8EC-8CBF-481F-A749-2006EBF2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Intensité : pour qui?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1BB81E6-C56F-47D4-A68F-12D624B0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63495"/>
          </a:xfrm>
        </p:spPr>
        <p:txBody>
          <a:bodyPr/>
          <a:lstStyle/>
          <a:p>
            <a:r>
              <a:rPr lang="fr-FR" dirty="0"/>
              <a:t>Douleur aigue </a:t>
            </a:r>
          </a:p>
          <a:p>
            <a:r>
              <a:rPr lang="fr-FR" dirty="0"/>
              <a:t>Chirurgie</a:t>
            </a:r>
          </a:p>
          <a:p>
            <a:r>
              <a:rPr lang="fr-FR" dirty="0"/>
              <a:t>Classe antalgiques</a:t>
            </a:r>
          </a:p>
          <a:p>
            <a:r>
              <a:rPr lang="fr-FR" dirty="0"/>
              <a:t>Recherche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F1EA9F6-B782-41E8-9403-A31A46FF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3E12DAE-6C40-4B9D-B6A7-7951831979CB}"/>
              </a:ext>
            </a:extLst>
          </p:cNvPr>
          <p:cNvSpPr txBox="1"/>
          <p:nvPr/>
        </p:nvSpPr>
        <p:spPr>
          <a:xfrm>
            <a:off x="688490" y="5111484"/>
            <a:ext cx="1051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+mj-lt"/>
              </a:rPr>
              <a:t>Breivik</a:t>
            </a:r>
            <a:r>
              <a:rPr lang="fr-FR" sz="1600" dirty="0">
                <a:latin typeface="+mj-lt"/>
              </a:rPr>
              <a:t>, H., </a:t>
            </a:r>
            <a:r>
              <a:rPr lang="fr-FR" sz="1600" dirty="0" err="1">
                <a:latin typeface="+mj-lt"/>
              </a:rPr>
              <a:t>Borchgrevink</a:t>
            </a:r>
            <a:r>
              <a:rPr lang="fr-FR" sz="1600" dirty="0">
                <a:latin typeface="+mj-lt"/>
              </a:rPr>
              <a:t>, P.C., Allen, S.M., </a:t>
            </a:r>
            <a:r>
              <a:rPr lang="fr-FR" sz="1600" dirty="0" err="1">
                <a:latin typeface="+mj-lt"/>
              </a:rPr>
              <a:t>Rosseland</a:t>
            </a:r>
            <a:r>
              <a:rPr lang="fr-FR" sz="1600" dirty="0">
                <a:latin typeface="+mj-lt"/>
              </a:rPr>
              <a:t>, L.A., </a:t>
            </a:r>
            <a:r>
              <a:rPr lang="fr-FR" sz="1600" dirty="0" err="1">
                <a:latin typeface="+mj-lt"/>
              </a:rPr>
              <a:t>Romundstad</a:t>
            </a:r>
            <a:r>
              <a:rPr lang="fr-FR" sz="1600" dirty="0">
                <a:latin typeface="+mj-lt"/>
              </a:rPr>
              <a:t>, L., </a:t>
            </a:r>
            <a:r>
              <a:rPr lang="fr-FR" sz="1600" dirty="0" err="1">
                <a:latin typeface="+mj-lt"/>
              </a:rPr>
              <a:t>Breivik</a:t>
            </a:r>
            <a:r>
              <a:rPr lang="fr-FR" sz="1600" dirty="0">
                <a:latin typeface="+mj-lt"/>
              </a:rPr>
              <a:t> Hals, E.K., </a:t>
            </a:r>
            <a:r>
              <a:rPr lang="fr-FR" sz="1600" dirty="0" err="1">
                <a:latin typeface="+mj-lt"/>
              </a:rPr>
              <a:t>Kvarstein</a:t>
            </a:r>
            <a:r>
              <a:rPr lang="fr-FR" sz="1600" dirty="0">
                <a:latin typeface="+mj-lt"/>
              </a:rPr>
              <a:t>, G., </a:t>
            </a:r>
            <a:r>
              <a:rPr lang="fr-FR" sz="1600" dirty="0" err="1">
                <a:latin typeface="+mj-lt"/>
              </a:rPr>
              <a:t>Stubhaug</a:t>
            </a:r>
            <a:r>
              <a:rPr lang="fr-FR" sz="1600" dirty="0">
                <a:latin typeface="+mj-lt"/>
              </a:rPr>
              <a:t>, A., 2008. </a:t>
            </a:r>
            <a:r>
              <a:rPr lang="fr-FR" sz="1600" dirty="0" err="1">
                <a:latin typeface="+mj-lt"/>
              </a:rPr>
              <a:t>Assessment</a:t>
            </a:r>
            <a:r>
              <a:rPr lang="fr-FR" sz="1600" dirty="0">
                <a:latin typeface="+mj-lt"/>
              </a:rPr>
              <a:t> of pain. British Journal of </a:t>
            </a:r>
            <a:r>
              <a:rPr lang="fr-FR" sz="1600" dirty="0" err="1">
                <a:latin typeface="+mj-lt"/>
              </a:rPr>
              <a:t>Anaesthesia</a:t>
            </a:r>
            <a:r>
              <a:rPr lang="fr-FR" sz="1600" dirty="0">
                <a:latin typeface="+mj-lt"/>
              </a:rPr>
              <a:t> 101, 17–24.</a:t>
            </a:r>
          </a:p>
          <a:p>
            <a:r>
              <a:rPr lang="fr-FR" sz="1400" dirty="0">
                <a:latin typeface="+mj-lt"/>
              </a:rPr>
              <a:t>Douleur post-opératoire Outil d’amélioration des pratiques professionnelles 2009. URL </a:t>
            </a:r>
            <a:r>
              <a:rPr lang="fr-FR" sz="1400" dirty="0">
                <a:latin typeface="+mj-lt"/>
                <a:hlinkClick r:id="rId2"/>
              </a:rPr>
              <a:t>https://www.has-sante.fr/jcms/c_272488/fr/douleur-post-operatoire</a:t>
            </a:r>
            <a:endParaRPr lang="fr-FR" sz="1400" dirty="0">
              <a:latin typeface="+mj-lt"/>
            </a:endParaRPr>
          </a:p>
          <a:p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698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7D3114-ADE7-4766-AD07-E8C9DF82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49" y="260661"/>
            <a:ext cx="10515600" cy="1325563"/>
          </a:xfrm>
        </p:spPr>
        <p:txBody>
          <a:bodyPr/>
          <a:lstStyle/>
          <a:p>
            <a:r>
              <a:rPr lang="fr-FR" dirty="0"/>
              <a:t>Localisation = Où?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997FEA7C-4D58-4460-87F2-9A08BCE38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257" b="8666"/>
          <a:stretch/>
        </p:blipFill>
        <p:spPr>
          <a:xfrm>
            <a:off x="2728774" y="1285858"/>
            <a:ext cx="6286134" cy="5207017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1569FE9-8885-44DF-A889-60DE08F2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2E187F0-2043-46F8-AC4E-5E8FF4A28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135" y="1152043"/>
            <a:ext cx="5763429" cy="51727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99096D4-AC72-4ED5-ABE9-F92D39094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135" y="1188428"/>
            <a:ext cx="5706271" cy="52204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9043D64-9C13-4FD0-919A-4B3169978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135" y="1188427"/>
            <a:ext cx="5344271" cy="52204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961D809-302D-4EB3-A64C-FC9D6AEF63B4}"/>
              </a:ext>
            </a:extLst>
          </p:cNvPr>
          <p:cNvSpPr txBox="1"/>
          <p:nvPr/>
        </p:nvSpPr>
        <p:spPr>
          <a:xfrm>
            <a:off x="477049" y="5378782"/>
            <a:ext cx="2680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Margolis, R.B., Tait, R.C., Krause, S.J., 1986. A rating system for use with patient pain drawings: Pain 24, 57–65. 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00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AC1705-4298-4FB0-B7C5-09726D70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44" y="253582"/>
            <a:ext cx="10515600" cy="1325563"/>
          </a:xfrm>
        </p:spPr>
        <p:txBody>
          <a:bodyPr/>
          <a:lstStyle/>
          <a:p>
            <a:r>
              <a:rPr lang="fr-FR" dirty="0"/>
              <a:t>Qualifier la douleur : les mots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E2AB8D97-FA71-48CE-B9EF-B574EEDA1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968" b="15533"/>
          <a:stretch/>
        </p:blipFill>
        <p:spPr>
          <a:xfrm>
            <a:off x="1592882" y="2259106"/>
            <a:ext cx="5671364" cy="3894268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B1E733E-58CC-4505-ADE0-CD2BBB26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978" y="6411415"/>
            <a:ext cx="6327648" cy="365125"/>
          </a:xfrm>
        </p:spPr>
        <p:txBody>
          <a:bodyPr/>
          <a:lstStyle/>
          <a:p>
            <a:r>
              <a:rPr lang="fr-FR" dirty="0" err="1"/>
              <a:t>S.Acapo</a:t>
            </a:r>
            <a:r>
              <a:rPr lang="fr-FR" dirty="0"/>
              <a:t>-URPS Normandie-2019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61DF6D6-DE1E-4031-A693-1E24C290C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10" t="3402" r="29417" b="81640"/>
          <a:stretch/>
        </p:blipFill>
        <p:spPr>
          <a:xfrm>
            <a:off x="7656237" y="2605723"/>
            <a:ext cx="3395952" cy="13255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943369C-ABBC-4C6B-A5ED-C15443030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0" t="-1711" r="21316" b="95088"/>
          <a:stretch/>
        </p:blipFill>
        <p:spPr>
          <a:xfrm>
            <a:off x="2875880" y="1066426"/>
            <a:ext cx="6021943" cy="704626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5C93F16A-1A1F-4027-8852-28A20AA525EB}"/>
              </a:ext>
            </a:extLst>
          </p:cNvPr>
          <p:cNvSpPr/>
          <p:nvPr/>
        </p:nvSpPr>
        <p:spPr>
          <a:xfrm>
            <a:off x="1506071" y="1984786"/>
            <a:ext cx="3894268" cy="451743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E85D2919-D401-403C-A4AC-69758DB89363}"/>
              </a:ext>
            </a:extLst>
          </p:cNvPr>
          <p:cNvSpPr/>
          <p:nvPr/>
        </p:nvSpPr>
        <p:spPr>
          <a:xfrm>
            <a:off x="5458608" y="1974028"/>
            <a:ext cx="1912175" cy="4260028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7181AAA6-DC31-47BB-AB64-421C3D9778FB}"/>
              </a:ext>
            </a:extLst>
          </p:cNvPr>
          <p:cNvSpPr/>
          <p:nvPr/>
        </p:nvSpPr>
        <p:spPr>
          <a:xfrm>
            <a:off x="3447967" y="5669281"/>
            <a:ext cx="1855836" cy="47333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96723C8-498B-4AC9-A5A7-7715213CB9C2}"/>
              </a:ext>
            </a:extLst>
          </p:cNvPr>
          <p:cNvSpPr txBox="1"/>
          <p:nvPr/>
        </p:nvSpPr>
        <p:spPr>
          <a:xfrm>
            <a:off x="8437812" y="6019643"/>
            <a:ext cx="339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https://www.sfetd-douleur.org/outils-auto-evaluation/</a:t>
            </a:r>
          </a:p>
        </p:txBody>
      </p:sp>
    </p:spTree>
    <p:extLst>
      <p:ext uri="{BB962C8B-B14F-4D97-AF65-F5344CB8AC3E}">
        <p14:creationId xmlns:p14="http://schemas.microsoft.com/office/powerpoint/2010/main" val="35318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3D2E006-5078-4646-86C5-372E059B7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5"/>
          <a:stretch/>
        </p:blipFill>
        <p:spPr>
          <a:xfrm>
            <a:off x="2681287" y="1473798"/>
            <a:ext cx="6829425" cy="412690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7B11A05-E7BA-406C-9CE4-7982053B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6B269B5-3E9C-41C7-95D4-654F6A282C67}"/>
              </a:ext>
            </a:extLst>
          </p:cNvPr>
          <p:cNvSpPr txBox="1"/>
          <p:nvPr/>
        </p:nvSpPr>
        <p:spPr>
          <a:xfrm>
            <a:off x="8437812" y="6019643"/>
            <a:ext cx="339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https://www.sfetd-douleur.org/outils-auto-evaluation/</a:t>
            </a:r>
          </a:p>
        </p:txBody>
      </p:sp>
    </p:spTree>
    <p:extLst>
      <p:ext uri="{BB962C8B-B14F-4D97-AF65-F5344CB8AC3E}">
        <p14:creationId xmlns:p14="http://schemas.microsoft.com/office/powerpoint/2010/main" val="194863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00A950E-D36C-4745-9729-9F912429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0D50E0FE-8D55-4005-A23E-1195581AB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332" y="596237"/>
            <a:ext cx="8126698" cy="5665525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DE9EEDC-E12D-4862-9C57-8DAC9788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B851D9C-2670-47AE-955C-F1ECCC4756F3}"/>
              </a:ext>
            </a:extLst>
          </p:cNvPr>
          <p:cNvSpPr txBox="1"/>
          <p:nvPr/>
        </p:nvSpPr>
        <p:spPr>
          <a:xfrm>
            <a:off x="7415784" y="5534120"/>
            <a:ext cx="4221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www.has-sante.fr/jcms/c_732257/fr/douleur-chronique-reconnaitre-le-syndrome-douloureux-chronique-l-evaluer-et-orienter-le-patient</a:t>
            </a:r>
          </a:p>
        </p:txBody>
      </p:sp>
    </p:spTree>
    <p:extLst>
      <p:ext uri="{BB962C8B-B14F-4D97-AF65-F5344CB8AC3E}">
        <p14:creationId xmlns:p14="http://schemas.microsoft.com/office/powerpoint/2010/main" val="26995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7DBE5FA-F061-467A-8E5D-A5870BFD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238125"/>
            <a:ext cx="8858250" cy="6381750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xmlns="" id="{1F5D710C-F9CA-411F-AC93-AD6C3B6A49F3}"/>
              </a:ext>
            </a:extLst>
          </p:cNvPr>
          <p:cNvSpPr/>
          <p:nvPr/>
        </p:nvSpPr>
        <p:spPr>
          <a:xfrm>
            <a:off x="892885" y="4851699"/>
            <a:ext cx="11295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7618907-CC38-4307-B67E-322FBDF3B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85" y="2081955"/>
            <a:ext cx="1152244" cy="1767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65D08B1-112E-4772-85E8-90811A949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85" y="5201673"/>
            <a:ext cx="1152244" cy="17679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xmlns="" id="{6C82087E-AE94-4599-8328-B73FDD8C57CD}"/>
              </a:ext>
            </a:extLst>
          </p:cNvPr>
          <p:cNvSpPr/>
          <p:nvPr/>
        </p:nvSpPr>
        <p:spPr>
          <a:xfrm>
            <a:off x="625680" y="1699883"/>
            <a:ext cx="1419449" cy="13984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F76EDE0-9828-4BC5-8218-4D0448EC4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19" y="5945057"/>
            <a:ext cx="1432684" cy="176799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xmlns="" id="{E3362BBA-0F31-4302-9C04-D51F4504B5B8}"/>
              </a:ext>
            </a:extLst>
          </p:cNvPr>
          <p:cNvSpPr/>
          <p:nvPr/>
        </p:nvSpPr>
        <p:spPr>
          <a:xfrm>
            <a:off x="649576" y="6308154"/>
            <a:ext cx="1432684" cy="13984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xmlns="" id="{87574A86-B035-48C7-AA9F-24AE1DF0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</p:spTree>
    <p:extLst>
      <p:ext uri="{BB962C8B-B14F-4D97-AF65-F5344CB8AC3E}">
        <p14:creationId xmlns:p14="http://schemas.microsoft.com/office/powerpoint/2010/main" val="31155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E858B03-C241-413F-AC26-99EBB344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542925"/>
            <a:ext cx="8772525" cy="57721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1DFF0E1-87D9-4F71-8255-10D8934A7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44" y="2523019"/>
            <a:ext cx="1152244" cy="1767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2F79335-01D8-4501-B97F-744366E22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44" y="5771828"/>
            <a:ext cx="1152244" cy="1767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DEE4D7A-8AE5-4D76-9C4A-29B26515B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79" y="1444573"/>
            <a:ext cx="1450974" cy="1767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F14F4C7-E5DF-4F28-AE32-191CFE290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79" y="1806997"/>
            <a:ext cx="1450974" cy="1767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EC5BE81-1BB5-4511-80CE-4297137F6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79" y="5055806"/>
            <a:ext cx="1450974" cy="1767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6234498-B728-465C-8540-C57BC03FC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44" y="2980577"/>
            <a:ext cx="1152244" cy="176799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BD52AE43-33D3-4F44-9A95-2A9DEC50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</p:spTree>
    <p:extLst>
      <p:ext uri="{BB962C8B-B14F-4D97-AF65-F5344CB8AC3E}">
        <p14:creationId xmlns:p14="http://schemas.microsoft.com/office/powerpoint/2010/main" val="39020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5F6461A-8A34-4DFB-877E-17B7424FC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de liens d’intérêts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760D4AC-0A1C-4AD7-9960-C3223CEA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</p:spTree>
    <p:extLst>
      <p:ext uri="{BB962C8B-B14F-4D97-AF65-F5344CB8AC3E}">
        <p14:creationId xmlns:p14="http://schemas.microsoft.com/office/powerpoint/2010/main" val="4113409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D0E0A1-7ADC-4371-94E1-5F749399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9B35FD0D-6E0F-4717-84CB-19A01799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490" y="480919"/>
            <a:ext cx="6394342" cy="5468060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8ADFF35-69F0-43FF-9E03-2E522015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EF60C01-743C-479E-9960-DB73DDB28F51}"/>
              </a:ext>
            </a:extLst>
          </p:cNvPr>
          <p:cNvSpPr txBox="1"/>
          <p:nvPr/>
        </p:nvSpPr>
        <p:spPr>
          <a:xfrm>
            <a:off x="7415785" y="6050202"/>
            <a:ext cx="368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j-lt"/>
              </a:rPr>
              <a:t>Scerbo</a:t>
            </a:r>
            <a:r>
              <a:rPr lang="en-US" sz="1200" dirty="0">
                <a:latin typeface="+mj-lt"/>
              </a:rPr>
              <a:t>, T., </a:t>
            </a:r>
            <a:r>
              <a:rPr lang="en-US" sz="1200" dirty="0" err="1">
                <a:latin typeface="+mj-lt"/>
              </a:rPr>
              <a:t>Colasurdo</a:t>
            </a:r>
            <a:r>
              <a:rPr lang="en-US" sz="1200" dirty="0">
                <a:latin typeface="+mj-lt"/>
              </a:rPr>
              <a:t>, J., Dunn, S., Unger, J., </a:t>
            </a:r>
            <a:r>
              <a:rPr lang="en-US" sz="1200" dirty="0" err="1">
                <a:latin typeface="+mj-lt"/>
              </a:rPr>
              <a:t>Nijs</a:t>
            </a:r>
            <a:r>
              <a:rPr lang="en-US" sz="1200" dirty="0">
                <a:latin typeface="+mj-lt"/>
              </a:rPr>
              <a:t>, J., Cook, C., 2018. Measurement Properties of the Central Sensitization Inventory: A Systematic Review. Pain Practice 18, 544–554. </a:t>
            </a:r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623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D4ACDB-8141-4238-9B9D-87BF9ED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Douleur chronique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E842AE1-1D7E-45B0-A877-236670D10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Modèle bio-psycho-social (Engel, 77)</a:t>
            </a:r>
          </a:p>
          <a:p>
            <a:r>
              <a:rPr lang="fr-FR" dirty="0"/>
              <a:t>Échelles unidimensionnelles </a:t>
            </a:r>
          </a:p>
          <a:p>
            <a:pPr marL="0" indent="0">
              <a:buNone/>
            </a:pPr>
            <a:r>
              <a:rPr lang="fr-FR" dirty="0"/>
              <a:t>-&gt; </a:t>
            </a:r>
            <a:r>
              <a:rPr lang="fr-FR" sz="3200" b="1" dirty="0"/>
              <a:t>multidimensionnelles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7FCFA8-3659-4BDD-BB9B-A280E370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ADAC439-0415-445A-BC3B-A7D763FA0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105" y="773257"/>
            <a:ext cx="4862456" cy="502364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2E356AD-78BC-4913-979B-C0E6D346DA2E}"/>
              </a:ext>
            </a:extLst>
          </p:cNvPr>
          <p:cNvSpPr txBox="1"/>
          <p:nvPr/>
        </p:nvSpPr>
        <p:spPr>
          <a:xfrm>
            <a:off x="278803" y="5707915"/>
            <a:ext cx="452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Salaffi</a:t>
            </a:r>
            <a:r>
              <a:rPr lang="en-US" sz="1600" dirty="0">
                <a:latin typeface="+mj-lt"/>
              </a:rPr>
              <a:t>, F., </a:t>
            </a:r>
            <a:r>
              <a:rPr lang="en-US" sz="1600" dirty="0" err="1">
                <a:latin typeface="+mj-lt"/>
              </a:rPr>
              <a:t>Sarzi-Puttini</a:t>
            </a:r>
            <a:r>
              <a:rPr lang="en-US" sz="1600" dirty="0">
                <a:latin typeface="+mj-lt"/>
              </a:rPr>
              <a:t>, P., Atzeni, F., 2015. How to measure chronic pain: New concepts. Best Practice &amp; Research Clinical Rheumatology 29, 164–186. 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6274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39482F1-2F6A-41A0-80E9-5B8889B92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15"/>
          <a:stretch/>
        </p:blipFill>
        <p:spPr>
          <a:xfrm>
            <a:off x="5759116" y="1414463"/>
            <a:ext cx="6059654" cy="4762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EEAE934-0587-4503-904B-2CAE3851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30" y="136525"/>
            <a:ext cx="6476464" cy="428559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2273E93-719F-4EC1-ABF1-95F8F5BA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30" y="3533269"/>
            <a:ext cx="4641181" cy="30773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1BC403-0E66-4227-9A94-534D98A6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32" y="27066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Echelles multidimensionnelles</a:t>
            </a:r>
            <a:br>
              <a:rPr lang="fr-FR" sz="5400" b="1" dirty="0">
                <a:solidFill>
                  <a:schemeClr val="bg1"/>
                </a:solidFill>
              </a:rPr>
            </a:b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xmlns="" id="{FA0C5365-89D0-4CB8-BFFC-133213AD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</p:spTree>
    <p:extLst>
      <p:ext uri="{BB962C8B-B14F-4D97-AF65-F5344CB8AC3E}">
        <p14:creationId xmlns:p14="http://schemas.microsoft.com/office/powerpoint/2010/main" val="19683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F10D5B8-7860-4972-A0C4-47847E417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287" y="4517930"/>
            <a:ext cx="2103302" cy="792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841483C-25DC-4473-81DF-967142900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" y="1835"/>
            <a:ext cx="8039100" cy="4248150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B8CAE6EB-0E20-48C3-AD77-D239F87F40F0}"/>
              </a:ext>
            </a:extLst>
          </p:cNvPr>
          <p:cNvCxnSpPr/>
          <p:nvPr/>
        </p:nvCxnSpPr>
        <p:spPr>
          <a:xfrm>
            <a:off x="5529431" y="2915322"/>
            <a:ext cx="20547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9930100-684B-4AE0-9D8B-91DD16509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511" y="82252"/>
            <a:ext cx="7810500" cy="6553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EAD62DE-537E-4FD4-BC7A-009B62649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589" y="517080"/>
            <a:ext cx="2103302" cy="792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8C1928E-F82C-41A8-A339-6C8F76B5F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899" y="2001636"/>
            <a:ext cx="2103302" cy="792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30D548F-6122-48D4-9012-5A820F223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589" y="3279597"/>
            <a:ext cx="2103302" cy="792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7A352D2-D0C6-4976-89A1-15612AE5F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841188" y="5522061"/>
            <a:ext cx="4142682" cy="76523"/>
          </a:xfrm>
          <a:prstGeom prst="rect">
            <a:avLst/>
          </a:prstGeom>
        </p:spPr>
      </p:pic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xmlns="" id="{2C0D5E29-CC81-4CEE-AB47-09D9DF0E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E471BA9-F9CD-4CE0-BE0F-EC0164022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89" y="5862197"/>
            <a:ext cx="342624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1CC0C3B-3520-4D0E-9EBA-4D9F6779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6" y="150102"/>
            <a:ext cx="7978234" cy="44111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03EF42F-51A1-4288-8B9F-5186CB877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206" y="2390450"/>
            <a:ext cx="6885510" cy="4317447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89D88A33-52D2-422A-BF85-4541FA238A37}"/>
              </a:ext>
            </a:extLst>
          </p:cNvPr>
          <p:cNvSpPr/>
          <p:nvPr/>
        </p:nvSpPr>
        <p:spPr>
          <a:xfrm>
            <a:off x="839097" y="763793"/>
            <a:ext cx="1592131" cy="43030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A288344-5BE7-421D-B6AE-A092B8948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15" y="2011373"/>
            <a:ext cx="1670449" cy="5121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B9408A8-F6C3-432B-A467-24FC8B057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37" y="3286307"/>
            <a:ext cx="1964778" cy="5121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7086D22-A3D6-40F7-BDBF-17FAB8EF7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685" y="2390450"/>
            <a:ext cx="1670449" cy="5121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7CF9B61-F452-423F-A3E8-BDA9CAFB7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019" y="3429000"/>
            <a:ext cx="2062886" cy="5121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8D8DBC2-C722-4B2D-B67B-8872E08E3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775" y="4530784"/>
            <a:ext cx="1670449" cy="5121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B0811C5-A46D-4605-A1E8-8C4058260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684" y="5569334"/>
            <a:ext cx="1670449" cy="512108"/>
          </a:xfrm>
          <a:prstGeom prst="rect">
            <a:avLst/>
          </a:prstGeom>
        </p:spPr>
      </p:pic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xmlns="" id="{1949475F-1EBC-475E-9207-FA60F8B0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</p:spTree>
    <p:extLst>
      <p:ext uri="{BB962C8B-B14F-4D97-AF65-F5344CB8AC3E}">
        <p14:creationId xmlns:p14="http://schemas.microsoft.com/office/powerpoint/2010/main" val="1578375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55BDD3D-E011-4D1E-A92B-33A06AF8A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49"/>
          <a:stretch/>
        </p:blipFill>
        <p:spPr>
          <a:xfrm>
            <a:off x="147918" y="1011219"/>
            <a:ext cx="5739204" cy="54272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70CAECF-FA7A-4FBB-BDD6-84D00223F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082" y="1420010"/>
            <a:ext cx="6096000" cy="4419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7EAF059-1B3F-4F65-9172-7F7E6548F1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3778"/>
          <a:stretch/>
        </p:blipFill>
        <p:spPr>
          <a:xfrm>
            <a:off x="703942" y="197223"/>
            <a:ext cx="9884237" cy="8139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96BF4A5-42A0-4249-BB18-AAE02A630DF8}"/>
              </a:ext>
            </a:extLst>
          </p:cNvPr>
          <p:cNvSpPr txBox="1"/>
          <p:nvPr/>
        </p:nvSpPr>
        <p:spPr>
          <a:xfrm>
            <a:off x="6658984" y="6078071"/>
            <a:ext cx="519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721DAC4-FA86-444C-BBB6-FA293C87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</p:spTree>
    <p:extLst>
      <p:ext uri="{BB962C8B-B14F-4D97-AF65-F5344CB8AC3E}">
        <p14:creationId xmlns:p14="http://schemas.microsoft.com/office/powerpoint/2010/main" val="75679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C4B5B1-C3CA-42B0-B5B8-7558C460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Echelles spécifiques	aux pathologies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1FAE9E9-E175-4581-9AE5-1CDE822A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3801"/>
          </a:xfrm>
        </p:spPr>
        <p:txBody>
          <a:bodyPr>
            <a:normAutofit/>
          </a:bodyPr>
          <a:lstStyle/>
          <a:p>
            <a:r>
              <a:rPr lang="fr-FR" dirty="0"/>
              <a:t>Fibromyalgie (FIQ)</a:t>
            </a:r>
          </a:p>
          <a:p>
            <a:r>
              <a:rPr lang="fr-FR" dirty="0"/>
              <a:t>Lombalgie</a:t>
            </a:r>
          </a:p>
          <a:p>
            <a:r>
              <a:rPr lang="fr-FR" dirty="0"/>
              <a:t>Épaule (DASH)</a:t>
            </a:r>
          </a:p>
          <a:p>
            <a:r>
              <a:rPr lang="fr-FR" dirty="0"/>
              <a:t>Arthrose</a:t>
            </a:r>
          </a:p>
          <a:p>
            <a:r>
              <a:rPr lang="fr-FR" dirty="0"/>
              <a:t>Polyarthrite rhumatoïde</a:t>
            </a:r>
          </a:p>
          <a:p>
            <a:r>
              <a:rPr lang="fr-FR" dirty="0"/>
              <a:t>…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79E3366-8319-4C42-9315-DD667F86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D05EB0B-578D-4408-AD15-F70904905FD0}"/>
              </a:ext>
            </a:extLst>
          </p:cNvPr>
          <p:cNvSpPr txBox="1"/>
          <p:nvPr/>
        </p:nvSpPr>
        <p:spPr>
          <a:xfrm>
            <a:off x="559398" y="5881866"/>
            <a:ext cx="1063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+mj-lt"/>
              </a:rPr>
              <a:t>Salaffi</a:t>
            </a:r>
            <a:r>
              <a:rPr lang="fr-FR" sz="1400" dirty="0">
                <a:latin typeface="+mj-lt"/>
              </a:rPr>
              <a:t>, F., </a:t>
            </a:r>
            <a:r>
              <a:rPr lang="fr-FR" sz="1400" dirty="0" err="1">
                <a:latin typeface="+mj-lt"/>
              </a:rPr>
              <a:t>Ciapetti</a:t>
            </a:r>
            <a:r>
              <a:rPr lang="fr-FR" sz="1400" dirty="0">
                <a:latin typeface="+mj-lt"/>
              </a:rPr>
              <a:t>, A., </a:t>
            </a:r>
            <a:r>
              <a:rPr lang="fr-FR" sz="1400" dirty="0" err="1">
                <a:latin typeface="+mj-lt"/>
              </a:rPr>
              <a:t>Carotti</a:t>
            </a:r>
            <a:r>
              <a:rPr lang="fr-FR" sz="1400" dirty="0">
                <a:latin typeface="+mj-lt"/>
              </a:rPr>
              <a:t>, M., 2012. Pain </a:t>
            </a:r>
            <a:r>
              <a:rPr lang="fr-FR" sz="1400" dirty="0" err="1">
                <a:latin typeface="+mj-lt"/>
              </a:rPr>
              <a:t>assessment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err="1">
                <a:latin typeface="+mj-lt"/>
              </a:rPr>
              <a:t>strategies</a:t>
            </a:r>
            <a:r>
              <a:rPr lang="fr-FR" sz="1400" dirty="0">
                <a:latin typeface="+mj-lt"/>
              </a:rPr>
              <a:t> in patients </a:t>
            </a:r>
            <a:r>
              <a:rPr lang="fr-FR" sz="1400" dirty="0" err="1">
                <a:latin typeface="+mj-lt"/>
              </a:rPr>
              <a:t>with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err="1">
                <a:latin typeface="+mj-lt"/>
              </a:rPr>
              <a:t>musculoskeletal</a:t>
            </a:r>
            <a:r>
              <a:rPr lang="fr-FR" sz="1400" dirty="0">
                <a:latin typeface="+mj-lt"/>
              </a:rPr>
              <a:t> conditions. </a:t>
            </a:r>
            <a:r>
              <a:rPr lang="fr-FR" sz="1400" dirty="0" err="1">
                <a:latin typeface="+mj-lt"/>
              </a:rPr>
              <a:t>Reumatismo</a:t>
            </a:r>
            <a:r>
              <a:rPr lang="fr-FR" sz="1400" dirty="0">
                <a:latin typeface="+mj-lt"/>
              </a:rPr>
              <a:t> 64, 216–229. </a:t>
            </a:r>
          </a:p>
        </p:txBody>
      </p:sp>
    </p:spTree>
    <p:extLst>
      <p:ext uri="{BB962C8B-B14F-4D97-AF65-F5344CB8AC3E}">
        <p14:creationId xmlns:p14="http://schemas.microsoft.com/office/powerpoint/2010/main" val="2758031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CDC83C-5FCA-4CAF-B3D5-8DE55D0E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bilan sensoriel en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5E3D409-5D03-48F9-965E-879B9C83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58" y="1624430"/>
            <a:ext cx="10515600" cy="4351338"/>
          </a:xfrm>
        </p:spPr>
        <p:txBody>
          <a:bodyPr/>
          <a:lstStyle/>
          <a:p>
            <a:r>
              <a:rPr lang="fr-FR" dirty="0"/>
              <a:t>Quantitative </a:t>
            </a:r>
            <a:r>
              <a:rPr lang="fr-FR" dirty="0" err="1"/>
              <a:t>Sensory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(QST)</a:t>
            </a:r>
          </a:p>
          <a:p>
            <a:pPr lvl="1"/>
            <a:r>
              <a:rPr lang="fr-FR" dirty="0"/>
              <a:t>Seuils de déclenchement douleur (mécanique -&gt; </a:t>
            </a:r>
            <a:r>
              <a:rPr lang="fr-FR" dirty="0" err="1"/>
              <a:t>algomètre</a:t>
            </a:r>
            <a:r>
              <a:rPr lang="fr-FR" dirty="0"/>
              <a:t> de pression)</a:t>
            </a:r>
          </a:p>
          <a:p>
            <a:pPr lvl="1"/>
            <a:r>
              <a:rPr lang="fr-FR" dirty="0"/>
              <a:t>Seuils de détection mécanique (filaments de Von Frey)</a:t>
            </a:r>
          </a:p>
          <a:p>
            <a:pPr lvl="1"/>
            <a:r>
              <a:rPr lang="fr-FR" dirty="0"/>
              <a:t>Chaud/froid : détection et seuil douloureux</a:t>
            </a:r>
          </a:p>
          <a:p>
            <a:pPr lvl="1"/>
            <a:r>
              <a:rPr lang="fr-FR" dirty="0"/>
              <a:t>…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CC755227-972C-4E90-A440-00B11184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6ABBB0-E056-461A-A8A4-089F97C0B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986" y="2434544"/>
            <a:ext cx="2783880" cy="37092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8A03F63-ACEF-4BAF-BA06-0874C5D64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99" y="3800099"/>
            <a:ext cx="3677166" cy="18737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A492611-9AB0-4D8F-83D7-D256BED5D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310" y="4001294"/>
            <a:ext cx="2619375" cy="17430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84DAA1C-509F-4BF1-8AE4-73E4CA0785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917" b="-3980"/>
          <a:stretch/>
        </p:blipFill>
        <p:spPr>
          <a:xfrm>
            <a:off x="6875214" y="3242999"/>
            <a:ext cx="2619376" cy="36150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F0F6FB7-41D0-4858-9CCF-BF759FC51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349" y="2041779"/>
            <a:ext cx="6967163" cy="391902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3CA3CD9-B2CA-4A4F-BB5A-08534FF083A6}"/>
              </a:ext>
            </a:extLst>
          </p:cNvPr>
          <p:cNvSpPr txBox="1"/>
          <p:nvPr/>
        </p:nvSpPr>
        <p:spPr>
          <a:xfrm>
            <a:off x="108076" y="5744369"/>
            <a:ext cx="420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Rolke</a:t>
            </a:r>
            <a:r>
              <a:rPr lang="en-US" sz="1400" dirty="0"/>
              <a:t>, R., </a:t>
            </a:r>
            <a:r>
              <a:rPr lang="en-US" sz="1400" dirty="0" err="1"/>
              <a:t>Magerl</a:t>
            </a:r>
            <a:r>
              <a:rPr lang="en-US" sz="1400" dirty="0"/>
              <a:t>, W., Campbell, K.A., </a:t>
            </a:r>
            <a:r>
              <a:rPr lang="en-US" sz="1400" dirty="0" err="1"/>
              <a:t>Schalber</a:t>
            </a:r>
            <a:r>
              <a:rPr lang="en-US" sz="1400" dirty="0"/>
              <a:t>, C., </a:t>
            </a:r>
            <a:r>
              <a:rPr lang="en-US" sz="1400" dirty="0" err="1"/>
              <a:t>Caspari</a:t>
            </a:r>
            <a:r>
              <a:rPr lang="en-US" sz="1400" dirty="0"/>
              <a:t>, S., </a:t>
            </a:r>
            <a:r>
              <a:rPr lang="en-US" sz="1400" dirty="0" err="1"/>
              <a:t>Birklein</a:t>
            </a:r>
            <a:r>
              <a:rPr lang="en-US" sz="1400" dirty="0"/>
              <a:t>, F., </a:t>
            </a:r>
            <a:r>
              <a:rPr lang="en-US" sz="1400" dirty="0" err="1"/>
              <a:t>Treede</a:t>
            </a:r>
            <a:r>
              <a:rPr lang="en-US" sz="1400" dirty="0"/>
              <a:t>, R.-D., 2006. Quantitative sensory testing: a comprehensive protocol for clinical trials. European Journal of Pain 10, 77–77.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542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E25F51-1011-4A7F-9833-87F7C46A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bilan sensoriel au cabinet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F1F91FA-5AE2-4F09-B89E-B44979A6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« QST pour les pauvres »</a:t>
            </a:r>
          </a:p>
          <a:p>
            <a:endParaRPr lang="fr-FR" dirty="0"/>
          </a:p>
          <a:p>
            <a:r>
              <a:rPr lang="fr-FR" dirty="0"/>
              <a:t>Seuils mécaniques</a:t>
            </a:r>
          </a:p>
          <a:p>
            <a:r>
              <a:rPr lang="fr-FR" dirty="0"/>
              <a:t>Allodynie</a:t>
            </a:r>
          </a:p>
          <a:p>
            <a:r>
              <a:rPr lang="fr-FR" dirty="0"/>
              <a:t>Chaud/froid</a:t>
            </a:r>
          </a:p>
          <a:p>
            <a:r>
              <a:rPr lang="fr-FR" dirty="0"/>
              <a:t>Vibration </a:t>
            </a:r>
          </a:p>
          <a:p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4EB3E3F6-E183-4E53-BC57-C8C1ED08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F71EA89-DDC5-43A3-A899-227011789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851" y="4001294"/>
            <a:ext cx="2143125" cy="21431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DA33B87-E39C-437B-B183-83D1E1301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672" y="264514"/>
            <a:ext cx="3381375" cy="33813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A3B18B4-20DE-4C2B-9975-5924BCEEC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289" y="1598613"/>
            <a:ext cx="3060074" cy="30600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600FE12-AD96-4643-97D8-1E4F909507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83" t="3998" r="19693"/>
          <a:stretch/>
        </p:blipFill>
        <p:spPr>
          <a:xfrm rot="-5400000">
            <a:off x="9783376" y="3157202"/>
            <a:ext cx="1530242" cy="2523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F4C1B0B-6FAF-4E57-B6FA-8A336DC27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901" y="418782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4EC8DD-E251-4F0A-BC9A-332A165C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18" y="307180"/>
            <a:ext cx="10515600" cy="1325563"/>
          </a:xfrm>
        </p:spPr>
        <p:txBody>
          <a:bodyPr/>
          <a:lstStyle/>
          <a:p>
            <a:r>
              <a:rPr lang="fr-FR" dirty="0"/>
              <a:t>Douleur, peur et fonction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53496D7-774A-43C5-9DE0-C4A1DC1AE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FABQ : peur-évitement</a:t>
            </a:r>
          </a:p>
          <a:p>
            <a:r>
              <a:rPr lang="fr-FR" dirty="0"/>
              <a:t>Tampa : </a:t>
            </a:r>
            <a:r>
              <a:rPr lang="fr-FR" dirty="0" err="1"/>
              <a:t>kinésiophobie</a:t>
            </a:r>
            <a:endParaRPr lang="fr-FR" dirty="0"/>
          </a:p>
          <a:p>
            <a:r>
              <a:rPr lang="fr-FR" dirty="0"/>
              <a:t>PCS : catastrophisme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FA1DC07-C79F-4E8A-A654-AE39FD4B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04F8CAB-D39F-4786-A33D-7131F2E73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447" y="1870075"/>
            <a:ext cx="6257663" cy="37809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432222D-8A70-4A77-9044-603918C1B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83" y="5785989"/>
            <a:ext cx="7469517" cy="3465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3221458-4270-454B-A8C9-868A9541C5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27"/>
          <a:stretch/>
        </p:blipFill>
        <p:spPr>
          <a:xfrm>
            <a:off x="7415784" y="220091"/>
            <a:ext cx="4654083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444964-A972-4B55-A51B-B00612C99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7300" dirty="0"/>
              <a:t>POURQUOI</a:t>
            </a:r>
            <a:r>
              <a:rPr lang="fr-FR" dirty="0"/>
              <a:t/>
            </a:r>
            <a:br>
              <a:rPr lang="fr-FR" dirty="0"/>
            </a:br>
            <a:r>
              <a:rPr lang="fr-FR" sz="4900" dirty="0"/>
              <a:t>évaluer la douleur? </a:t>
            </a:r>
            <a:br>
              <a:rPr lang="fr-FR" sz="49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743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8857721-4ACE-49F8-9951-2EF58141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Diapo du lundi	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BBD88DF-5512-472B-AFB6-3AD8FEAD0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L’intensité de la douleur est une des dimensions de la douleur à évaluer</a:t>
            </a:r>
          </a:p>
          <a:p>
            <a:r>
              <a:rPr lang="fr-FR" sz="2400" dirty="0"/>
              <a:t>Dans un contexte de douleur chronique, l’évaluation de l’intensité est à compléter (modèle bio-psycho-social)</a:t>
            </a:r>
          </a:p>
          <a:p>
            <a:r>
              <a:rPr lang="fr-FR" sz="2400" dirty="0"/>
              <a:t>Beaucoup d’échelles sont disponibles pour nous aider à adapter notre traitement: différencier les types de douleurs, évaluer le retentissement de la douleur dans différents domaines (sommeil, participation sociale, humeur, altérations cognitives ou </a:t>
            </a:r>
            <a:r>
              <a:rPr lang="fr-FR" sz="2400" dirty="0" err="1"/>
              <a:t>psychologiques,etc</a:t>
            </a:r>
            <a:r>
              <a:rPr lang="fr-FR" sz="2400" dirty="0"/>
              <a:t>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0FFBA31-3C1F-4859-AD09-909B4763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</p:spTree>
    <p:extLst>
      <p:ext uri="{BB962C8B-B14F-4D97-AF65-F5344CB8AC3E}">
        <p14:creationId xmlns:p14="http://schemas.microsoft.com/office/powerpoint/2010/main" val="1303654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07A60A-ECE0-4851-9DE4-CD234C7AC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83CD50A-D9DD-41CC-A40A-0EA0CA60C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328" y="5626249"/>
            <a:ext cx="7891272" cy="1069848"/>
          </a:xfrm>
        </p:spPr>
        <p:txBody>
          <a:bodyPr/>
          <a:lstStyle/>
          <a:p>
            <a:r>
              <a:rPr lang="fr-FR" dirty="0"/>
              <a:t>sessi.acapo@gmail.com</a:t>
            </a:r>
          </a:p>
        </p:txBody>
      </p:sp>
    </p:spTree>
    <p:extLst>
      <p:ext uri="{BB962C8B-B14F-4D97-AF65-F5344CB8AC3E}">
        <p14:creationId xmlns:p14="http://schemas.microsoft.com/office/powerpoint/2010/main" val="314550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444964-A972-4B55-A51B-B00612C99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7300" dirty="0"/>
              <a:t>Comment</a:t>
            </a:r>
            <a:r>
              <a:rPr lang="fr-FR" dirty="0"/>
              <a:t/>
            </a:r>
            <a:br>
              <a:rPr lang="fr-FR" dirty="0"/>
            </a:br>
            <a:r>
              <a:rPr lang="fr-FR" sz="4900" dirty="0"/>
              <a:t>évaluer la douleur? </a:t>
            </a:r>
            <a:br>
              <a:rPr lang="fr-FR" sz="49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15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643DACD-B793-4479-A429-9AA0B45A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2" y="33349"/>
            <a:ext cx="11374419" cy="68246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A0B9B2D-7806-4247-8A50-2D7938A879FE}"/>
              </a:ext>
            </a:extLst>
          </p:cNvPr>
          <p:cNvSpPr txBox="1"/>
          <p:nvPr/>
        </p:nvSpPr>
        <p:spPr>
          <a:xfrm>
            <a:off x="1072177" y="3614571"/>
            <a:ext cx="10105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/>
              <a:t>Une mesure objective de la douleur?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1834C12-B6E1-4050-B8D1-DF1BF6E0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</p:spTree>
    <p:extLst>
      <p:ext uri="{BB962C8B-B14F-4D97-AF65-F5344CB8AC3E}">
        <p14:creationId xmlns:p14="http://schemas.microsoft.com/office/powerpoint/2010/main" val="28051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157E4C-0A68-4613-BC1C-E40113C4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 objective?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C1841C2-B7EA-46B1-837B-3612A29F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483" y="1669587"/>
            <a:ext cx="10058400" cy="4050792"/>
          </a:xfrm>
        </p:spPr>
        <p:txBody>
          <a:bodyPr>
            <a:normAutofit/>
          </a:bodyPr>
          <a:lstStyle/>
          <a:p>
            <a:r>
              <a:rPr lang="fr-FR" sz="2800" dirty="0"/>
              <a:t>Est-il possible d’avoir une mesure objective de la douleur?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F63A413-9B93-43C6-B628-D6A4116D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457B77B-C8CB-4A9F-882B-499B9D56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266" y="2506661"/>
            <a:ext cx="3854741" cy="38547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6A565BD-C5B5-4387-8DD8-A70A1406C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30" t="22700" r="19807" b="21148"/>
          <a:stretch/>
        </p:blipFill>
        <p:spPr>
          <a:xfrm>
            <a:off x="6862194" y="2407316"/>
            <a:ext cx="3976382" cy="38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54C44F3-E91A-4ACF-9C2A-B4FE1E7F0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92" y="205853"/>
            <a:ext cx="6953250" cy="45529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8ABEECC-4605-40AF-8BBD-39C88E3EE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009" y="2152331"/>
            <a:ext cx="5516793" cy="4008507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7BEF154-C167-406C-B012-2D0F3081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</p:spTree>
    <p:extLst>
      <p:ext uri="{BB962C8B-B14F-4D97-AF65-F5344CB8AC3E}">
        <p14:creationId xmlns:p14="http://schemas.microsoft.com/office/powerpoint/2010/main" val="32303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444964-A972-4B55-A51B-B00612C99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7300" dirty="0"/>
              <a:t>QUOI</a:t>
            </a:r>
            <a:r>
              <a:rPr lang="fr-FR" dirty="0"/>
              <a:t/>
            </a:r>
            <a:br>
              <a:rPr lang="fr-FR" dirty="0"/>
            </a:br>
            <a:r>
              <a:rPr lang="fr-FR" sz="4900" dirty="0"/>
              <a:t>évaluer dans la douleur? </a:t>
            </a:r>
            <a:br>
              <a:rPr lang="fr-FR" sz="49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21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4831CFF-BDBE-4265-83D7-D590F9EC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b="1" dirty="0">
                <a:solidFill>
                  <a:srgbClr val="FF0000"/>
                </a:solidFill>
              </a:rPr>
              <a:t>Intensité </a:t>
            </a:r>
            <a:r>
              <a:rPr lang="fr-FR" dirty="0"/>
              <a:t>= Combien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21C1A92-7FBA-485E-87A1-F1D4719A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03" y="1929867"/>
            <a:ext cx="10515600" cy="3319677"/>
          </a:xfrm>
        </p:spPr>
        <p:txBody>
          <a:bodyPr>
            <a:normAutofit/>
          </a:bodyPr>
          <a:lstStyle/>
          <a:p>
            <a:r>
              <a:rPr lang="fr-FR" sz="4400" dirty="0"/>
              <a:t>Échelles </a:t>
            </a:r>
            <a:r>
              <a:rPr lang="fr-FR" sz="4400" dirty="0">
                <a:latin typeface="+mj-lt"/>
                <a:ea typeface="+mj-ea"/>
                <a:cs typeface="+mj-cs"/>
              </a:rPr>
              <a:t>unidimensionnelles </a:t>
            </a:r>
            <a:r>
              <a:rPr lang="fr-FR" sz="2400" dirty="0">
                <a:latin typeface="+mj-lt"/>
                <a:ea typeface="+mj-ea"/>
                <a:cs typeface="+mj-cs"/>
              </a:rPr>
              <a:t>(Jensen, 1999; </a:t>
            </a:r>
            <a:r>
              <a:rPr lang="fr-FR" sz="2400" dirty="0" err="1">
                <a:latin typeface="+mj-lt"/>
              </a:rPr>
              <a:t>Hjermstad</a:t>
            </a:r>
            <a:r>
              <a:rPr lang="fr-FR" sz="2400" dirty="0">
                <a:latin typeface="+mj-lt"/>
              </a:rPr>
              <a:t>, 2011</a:t>
            </a:r>
            <a:r>
              <a:rPr lang="fr-FR" sz="2400" dirty="0">
                <a:latin typeface="+mj-lt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r>
              <a:rPr lang="fr-FR" dirty="0"/>
              <a:t>	Echelle Visuelle Analogique (EVA)</a:t>
            </a:r>
          </a:p>
          <a:p>
            <a:pPr marL="0" indent="0">
              <a:buNone/>
            </a:pPr>
            <a:r>
              <a:rPr lang="fr-FR" dirty="0"/>
              <a:t>	Echelle Numérique (EN) </a:t>
            </a:r>
            <a:r>
              <a:rPr lang="fr-FR" sz="2400" dirty="0">
                <a:latin typeface="+mj-lt"/>
              </a:rPr>
              <a:t>(Farrar, 2001)</a:t>
            </a:r>
          </a:p>
          <a:p>
            <a:pPr marL="0" indent="0">
              <a:buNone/>
            </a:pPr>
            <a:r>
              <a:rPr lang="fr-FR" dirty="0"/>
              <a:t>	Echelle Verbale Simple (EVS)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503FE6D-8DD7-4C75-9EBF-3CEB973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S.Acapo-URPS Normandie-2019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7AF9B10-3975-401C-9CF6-480DE6D1FA0F}"/>
              </a:ext>
            </a:extLst>
          </p:cNvPr>
          <p:cNvSpPr txBox="1"/>
          <p:nvPr/>
        </p:nvSpPr>
        <p:spPr>
          <a:xfrm>
            <a:off x="641873" y="5085435"/>
            <a:ext cx="11058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 Jensen</a:t>
            </a:r>
            <a:r>
              <a:rPr lang="en-US" sz="1200" dirty="0"/>
              <a:t>, M.P., Turner, J.A., Romano, J.M., Fisher, L.D., 1999. Comparative reliability and validity of chronic pain intensity measures: Pain 83, 157–162.</a:t>
            </a:r>
          </a:p>
          <a:p>
            <a:r>
              <a:rPr lang="fr-FR" sz="1200" b="1" dirty="0"/>
              <a:t>- </a:t>
            </a:r>
            <a:r>
              <a:rPr lang="fr-FR" sz="1200" b="1" dirty="0" err="1"/>
              <a:t>Hjermstad</a:t>
            </a:r>
            <a:r>
              <a:rPr lang="fr-FR" sz="1200" b="1" dirty="0"/>
              <a:t>,</a:t>
            </a:r>
            <a:r>
              <a:rPr lang="fr-FR" sz="1200" dirty="0"/>
              <a:t> M.J., </a:t>
            </a:r>
            <a:r>
              <a:rPr lang="fr-FR" sz="1200" dirty="0" err="1"/>
              <a:t>Fayers</a:t>
            </a:r>
            <a:r>
              <a:rPr lang="fr-FR" sz="1200" dirty="0"/>
              <a:t>, P.M., </a:t>
            </a:r>
            <a:r>
              <a:rPr lang="fr-FR" sz="1200" dirty="0" err="1"/>
              <a:t>Haugen</a:t>
            </a:r>
            <a:r>
              <a:rPr lang="fr-FR" sz="1200" dirty="0"/>
              <a:t>, D.F., </a:t>
            </a:r>
            <a:r>
              <a:rPr lang="fr-FR" sz="1200" dirty="0" err="1"/>
              <a:t>Caraceni</a:t>
            </a:r>
            <a:r>
              <a:rPr lang="fr-FR" sz="1200" dirty="0"/>
              <a:t>, A., </a:t>
            </a:r>
            <a:r>
              <a:rPr lang="fr-FR" sz="1200" dirty="0" err="1"/>
              <a:t>Hanks</a:t>
            </a:r>
            <a:r>
              <a:rPr lang="fr-FR" sz="1200" dirty="0"/>
              <a:t>, G.W., Loge, J.H., </a:t>
            </a:r>
            <a:r>
              <a:rPr lang="fr-FR" sz="1200" dirty="0" err="1"/>
              <a:t>Fainsinger</a:t>
            </a:r>
            <a:r>
              <a:rPr lang="fr-FR" sz="1200" dirty="0"/>
              <a:t>, R., </a:t>
            </a:r>
            <a:r>
              <a:rPr lang="fr-FR" sz="1200" dirty="0" err="1"/>
              <a:t>Aass</a:t>
            </a:r>
            <a:r>
              <a:rPr lang="fr-FR" sz="1200" dirty="0"/>
              <a:t>, N., </a:t>
            </a:r>
            <a:r>
              <a:rPr lang="fr-FR" sz="1200" dirty="0" err="1"/>
              <a:t>Kaasa</a:t>
            </a:r>
            <a:r>
              <a:rPr lang="fr-FR" sz="1200" dirty="0"/>
              <a:t>, S., 2011. </a:t>
            </a:r>
            <a:r>
              <a:rPr lang="fr-FR" sz="1200" dirty="0" err="1"/>
              <a:t>Studies</a:t>
            </a:r>
            <a:r>
              <a:rPr lang="fr-FR" sz="1200" dirty="0"/>
              <a:t> </a:t>
            </a:r>
            <a:r>
              <a:rPr lang="fr-FR" sz="1200" dirty="0" err="1"/>
              <a:t>Comparing</a:t>
            </a:r>
            <a:r>
              <a:rPr lang="fr-FR" sz="1200" dirty="0"/>
              <a:t> </a:t>
            </a:r>
            <a:r>
              <a:rPr lang="fr-FR" sz="1200" dirty="0" err="1"/>
              <a:t>Numerical</a:t>
            </a:r>
            <a:r>
              <a:rPr lang="fr-FR" sz="1200" dirty="0"/>
              <a:t> Rating </a:t>
            </a:r>
            <a:r>
              <a:rPr lang="fr-FR" sz="1200" dirty="0" err="1"/>
              <a:t>Scales</a:t>
            </a:r>
            <a:r>
              <a:rPr lang="fr-FR" sz="1200" dirty="0"/>
              <a:t>, Verbal Rating </a:t>
            </a:r>
            <a:r>
              <a:rPr lang="fr-FR" sz="1200" dirty="0" err="1"/>
              <a:t>Scales</a:t>
            </a:r>
            <a:r>
              <a:rPr lang="fr-FR" sz="1200" dirty="0"/>
              <a:t>, and Visual Analogue </a:t>
            </a:r>
            <a:r>
              <a:rPr lang="fr-FR" sz="1200" dirty="0" err="1"/>
              <a:t>Scales</a:t>
            </a:r>
            <a:r>
              <a:rPr lang="fr-FR" sz="1200" dirty="0"/>
              <a:t> for </a:t>
            </a:r>
            <a:r>
              <a:rPr lang="fr-FR" sz="1200" dirty="0" err="1"/>
              <a:t>Assessment</a:t>
            </a:r>
            <a:r>
              <a:rPr lang="fr-FR" sz="1200" dirty="0"/>
              <a:t> of Pain </a:t>
            </a:r>
            <a:r>
              <a:rPr lang="fr-FR" sz="1200" dirty="0" err="1"/>
              <a:t>Intensity</a:t>
            </a:r>
            <a:r>
              <a:rPr lang="fr-FR" sz="1200" dirty="0"/>
              <a:t> in </a:t>
            </a:r>
            <a:r>
              <a:rPr lang="fr-FR" sz="1200" dirty="0" err="1"/>
              <a:t>Adults</a:t>
            </a:r>
            <a:r>
              <a:rPr lang="fr-FR" sz="1200" dirty="0"/>
              <a:t>: A</a:t>
            </a:r>
            <a:endParaRPr lang="en-US" sz="1200" dirty="0"/>
          </a:p>
          <a:p>
            <a:r>
              <a:rPr lang="en-US" sz="1200" b="1" dirty="0"/>
              <a:t>- Farrar</a:t>
            </a:r>
            <a:r>
              <a:rPr lang="en-US" sz="1200" dirty="0"/>
              <a:t>, J.T., Young, J.P., </a:t>
            </a:r>
            <a:r>
              <a:rPr lang="en-US" sz="1200" dirty="0" err="1"/>
              <a:t>LaMoreaux</a:t>
            </a:r>
            <a:r>
              <a:rPr lang="en-US" sz="1200" dirty="0"/>
              <a:t>, L., Werth, J.L., Poole, M.R., 2001. Clinical importance of changes in chronic pain intensity measured on an 11-point numerical pain rating scale: Pain 94, 149–158.  </a:t>
            </a:r>
          </a:p>
        </p:txBody>
      </p:sp>
    </p:spTree>
    <p:extLst>
      <p:ext uri="{BB962C8B-B14F-4D97-AF65-F5344CB8AC3E}">
        <p14:creationId xmlns:p14="http://schemas.microsoft.com/office/powerpoint/2010/main" val="2438652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1544</TotalTime>
  <Words>824</Words>
  <Application>Microsoft Office PowerPoint</Application>
  <PresentationFormat>Grand écran</PresentationFormat>
  <Paragraphs>112</Paragraphs>
  <Slides>31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Calibri</vt:lpstr>
      <vt:lpstr>Rockwell</vt:lpstr>
      <vt:lpstr>Rockwell Condensed</vt:lpstr>
      <vt:lpstr>Wingdings</vt:lpstr>
      <vt:lpstr>Type de bois</vt:lpstr>
      <vt:lpstr>Les échelles de la douleur</vt:lpstr>
      <vt:lpstr>Présentation PowerPoint</vt:lpstr>
      <vt:lpstr>POURQUOI évaluer la douleur?  </vt:lpstr>
      <vt:lpstr>Comment évaluer la douleur?  </vt:lpstr>
      <vt:lpstr>Présentation PowerPoint</vt:lpstr>
      <vt:lpstr>Mesure objective?</vt:lpstr>
      <vt:lpstr>Présentation PowerPoint</vt:lpstr>
      <vt:lpstr>QUOI évaluer dans la douleur?  </vt:lpstr>
      <vt:lpstr>Intensité = Combien ? </vt:lpstr>
      <vt:lpstr>Echelle Visuelle Analogique (EVA) </vt:lpstr>
      <vt:lpstr>Echelle Numérique (EN) </vt:lpstr>
      <vt:lpstr>Echelles Verbales Simples (EVS) </vt:lpstr>
      <vt:lpstr>Intensité : pour qui?</vt:lpstr>
      <vt:lpstr>Localisation = Où?</vt:lpstr>
      <vt:lpstr>Qualifier la douleur : les mots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Douleur chronique</vt:lpstr>
      <vt:lpstr>Echelles multidimensionnelles </vt:lpstr>
      <vt:lpstr>Présentation PowerPoint</vt:lpstr>
      <vt:lpstr>Présentation PowerPoint</vt:lpstr>
      <vt:lpstr>Présentation PowerPoint</vt:lpstr>
      <vt:lpstr>Echelles spécifiques aux pathologies</vt:lpstr>
      <vt:lpstr>Le bilan sensoriel en recherche</vt:lpstr>
      <vt:lpstr>Le bilan sensoriel au cabinet</vt:lpstr>
      <vt:lpstr>Douleur, peur et fonction</vt:lpstr>
      <vt:lpstr>Diapo du lundi  </vt:lpstr>
      <vt:lpstr>merci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échelles de la douleur</dc:title>
  <dc:creator>Sessi A</dc:creator>
  <cp:lastModifiedBy>utilisateur</cp:lastModifiedBy>
  <cp:revision>37</cp:revision>
  <dcterms:created xsi:type="dcterms:W3CDTF">2019-10-17T14:03:58Z</dcterms:created>
  <dcterms:modified xsi:type="dcterms:W3CDTF">2019-11-05T15:07:56Z</dcterms:modified>
</cp:coreProperties>
</file>